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07" r:id="rId1"/>
  </p:sldMasterIdLst>
  <p:notesMasterIdLst>
    <p:notesMasterId r:id="rId7"/>
  </p:notesMasterIdLst>
  <p:handoutMasterIdLst>
    <p:handoutMasterId r:id="rId8"/>
  </p:handoutMasterIdLst>
  <p:sldIdLst>
    <p:sldId id="1950" r:id="rId2"/>
    <p:sldId id="258" r:id="rId3"/>
    <p:sldId id="259" r:id="rId4"/>
    <p:sldId id="260" r:id="rId5"/>
    <p:sldId id="261" r:id="rId6"/>
  </p:sldIdLst>
  <p:sldSz cx="9144000" cy="6858000" type="overhead"/>
  <p:notesSz cx="6797675" cy="9928225"/>
  <p:defaultTextStyle>
    <a:defPPr>
      <a:defRPr lang="zh-TW"/>
    </a:defPPr>
    <a:lvl1pPr marL="0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4974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9948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84922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79896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74870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69845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64818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59792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45">
          <p15:clr>
            <a:srgbClr val="A4A3A4"/>
          </p15:clr>
        </p15:guide>
        <p15:guide id="2" pos="204">
          <p15:clr>
            <a:srgbClr val="A4A3A4"/>
          </p15:clr>
        </p15:guide>
        <p15:guide id="3" pos="4967">
          <p15:clr>
            <a:srgbClr val="A4A3A4"/>
          </p15:clr>
        </p15:guide>
        <p15:guide id="4" pos="61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hidden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8824B"/>
    <a:srgbClr val="2F3450"/>
    <a:srgbClr val="00CCFF"/>
    <a:srgbClr val="66FFFF"/>
    <a:srgbClr val="00FF00"/>
    <a:srgbClr val="8B8B00"/>
    <a:srgbClr val="740000"/>
    <a:srgbClr val="E3A08C"/>
    <a:srgbClr val="4361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397" y="48"/>
      </p:cViewPr>
      <p:guideLst>
        <p:guide orient="horz" pos="845"/>
        <p:guide pos="204"/>
        <p:guide pos="4967"/>
        <p:guide pos="61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730B52-8B59-6C40-A999-E0C2CD23177A}" type="datetimeFigureOut">
              <a:rPr lang="en-US" smtClean="0"/>
              <a:t>11/4/2026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1EDB1-560F-E146-A5B6-3E75F1C6FB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04870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軟正黑體" panose="020B0604030504040204" pitchFamily="34" charset="-120"/>
              </a:defRPr>
            </a:lvl1pPr>
          </a:lstStyle>
          <a:p>
            <a:fld id="{8B55BC97-BF31-4865-ABFA-6CE3C6FA26B4}" type="datetimeFigureOut">
              <a:rPr lang="zh-TW" altLang="en-US" smtClean="0"/>
              <a:pPr/>
              <a:t>2026/11/4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軟正黑體" panose="020B0604030504040204" pitchFamily="34" charset="-120"/>
              </a:defRPr>
            </a:lvl1pPr>
          </a:lstStyle>
          <a:p>
            <a:fld id="{5F5A4C87-B489-4062-BCF6-C9E137B29D3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50684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青底_中英文_右下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7175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9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19504" y="2338419"/>
            <a:ext cx="7772400" cy="765175"/>
          </a:xfrm>
        </p:spPr>
        <p:txBody>
          <a:bodyPr/>
          <a:lstStyle>
            <a:lvl1pPr>
              <a:defRPr b="0">
                <a:solidFill>
                  <a:schemeClr val="bg1"/>
                </a:solidFill>
                <a:latin typeface="Tw Cen MT"/>
                <a:cs typeface="Tw Cen MT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259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19516" y="3598863"/>
            <a:ext cx="7768003" cy="914400"/>
          </a:xfrm>
        </p:spPr>
        <p:txBody>
          <a:bodyPr/>
          <a:lstStyle>
            <a:lvl1pPr marL="0" indent="0" algn="ctr">
              <a:buFontTx/>
              <a:buNone/>
              <a:defRPr b="0">
                <a:solidFill>
                  <a:schemeClr val="bg1"/>
                </a:solidFill>
                <a:latin typeface="Tw Cen MT"/>
                <a:cs typeface="Tw Cen MT"/>
              </a:defRPr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19138" y="5037138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solidFill>
                  <a:srgbClr val="FFFFFF"/>
                </a:solidFill>
                <a:latin typeface="Tw Cen MT"/>
                <a:ea typeface="+mn-ea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43250" y="6381750"/>
            <a:ext cx="2895600" cy="476250"/>
          </a:xfrm>
        </p:spPr>
        <p:txBody>
          <a:bodyPr anchor="t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rgbClr val="FFFFFF"/>
                </a:solidFill>
                <a:latin typeface="Tw Cen MT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rgbClr val="FFFFFF"/>
                </a:solidFill>
                <a:latin typeface="Tw Cen MT"/>
                <a:ea typeface="微軟正黑體" charset="0"/>
                <a:cs typeface="Tw Cen MT"/>
              </a:defRPr>
            </a:lvl1pPr>
          </a:lstStyle>
          <a:p>
            <a:pPr>
              <a:defRPr/>
            </a:pPr>
            <a:fld id="{3E12C808-4611-7F48-9DD0-3FC53302E1B2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4907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w Cen MT"/>
                <a:cs typeface="Tw Cen MT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w Cen MT"/>
                <a:cs typeface="Tw Cen MT"/>
              </a:defRPr>
            </a:lvl1pPr>
            <a:lvl2pPr>
              <a:defRPr>
                <a:latin typeface="Tw Cen MT"/>
                <a:cs typeface="Tw Cen MT"/>
              </a:defRPr>
            </a:lvl2pPr>
            <a:lvl3pPr>
              <a:defRPr>
                <a:latin typeface="Tw Cen MT"/>
                <a:cs typeface="Tw Cen MT"/>
              </a:defRPr>
            </a:lvl3pPr>
            <a:lvl4pPr>
              <a:defRPr>
                <a:latin typeface="Tw Cen MT"/>
                <a:cs typeface="Tw Cen MT"/>
              </a:defRPr>
            </a:lvl4pPr>
            <a:lvl5pPr>
              <a:defRPr>
                <a:latin typeface="Tw Cen MT"/>
                <a:cs typeface="Tw Cen MT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Tw Cen MT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60083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435" y="4406931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Tahoma"/>
                <a:cs typeface="Tahoma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latin typeface="Tahoma"/>
                <a:cs typeface="Tahoma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Tahoma"/>
                <a:cs typeface="Tahoma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17694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15" y="1439864"/>
            <a:ext cx="4111869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09762" y="1439864"/>
            <a:ext cx="4111869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41822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285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285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71669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86800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13682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7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538" y="273080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7" y="1435103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63172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43866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55214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910756" y="0"/>
            <a:ext cx="2151185" cy="61976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6" y="0"/>
            <a:ext cx="6312877" cy="61976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764428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69123" y="0"/>
            <a:ext cx="6992815" cy="12065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439864"/>
            <a:ext cx="8364415" cy="4757737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177775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w Cen MT"/>
                <a:cs typeface="Tw Cen MT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F0DB-357B-764F-92B8-FD90380C13F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130092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  <a:lvl2pPr>
              <a:defRPr>
                <a:solidFill>
                  <a:schemeClr val="accent6">
                    <a:lumMod val="75000"/>
                  </a:schemeClr>
                </a:solidFill>
                <a:latin typeface="Calibri" pitchFamily="34" charset="0"/>
              </a:defRPr>
            </a:lvl2pPr>
            <a:lvl3pPr>
              <a:defRPr>
                <a:latin typeface="Calibri" pitchFamily="34" charset="0"/>
              </a:defRPr>
            </a:lvl3pPr>
            <a:lvl4pPr>
              <a:defRPr>
                <a:latin typeface="Calibri" pitchFamily="34" charset="0"/>
              </a:defRPr>
            </a:lvl4pPr>
            <a:lvl5pPr>
              <a:defRPr>
                <a:latin typeface="Calibri" pitchFamily="34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5"/>
          <p:cNvSpPr>
            <a:spLocks noGrp="1" noChangeArrowheads="1"/>
          </p:cNvSpPr>
          <p:nvPr>
            <p:ph type="dt" sz="half" idx="10"/>
          </p:nvPr>
        </p:nvSpPr>
        <p:spPr>
          <a:xfrm>
            <a:off x="6118227" y="6619879"/>
            <a:ext cx="1800225" cy="238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 sz="1800" b="0" kern="1200">
              <a:solidFill>
                <a:srgbClr val="000000"/>
              </a:solidFill>
              <a:latin typeface="Arial" charset="0"/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70120088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>
            <a:spLocks noGrp="1"/>
          </p:cNvSpPr>
          <p:nvPr>
            <p:ph type="sldNum" sz="quarter" idx="2"/>
          </p:nvPr>
        </p:nvSpPr>
        <p:spPr>
          <a:xfrm>
            <a:off x="8316059" y="6513637"/>
            <a:ext cx="260253" cy="287088"/>
          </a:xfrm>
          <a:prstGeom prst="rect">
            <a:avLst/>
          </a:prstGeom>
          <a:solidFill>
            <a:srgbClr val="FFCC00"/>
          </a:solidFill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93146061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6618288"/>
            <a:ext cx="9144000" cy="239712"/>
          </a:xfrm>
          <a:prstGeom prst="rect">
            <a:avLst/>
          </a:prstGeom>
          <a:solidFill>
            <a:srgbClr val="009F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defRPr/>
            </a:pPr>
            <a:endParaRPr lang="zh-TW" altLang="en-US" sz="1200" b="0">
              <a:solidFill>
                <a:srgbClr val="000000"/>
              </a:solidFill>
              <a:latin typeface="Tw Cen MT"/>
              <a:cs typeface="Tw Cen MT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151068" y="24"/>
            <a:ext cx="6992937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0853" y="873125"/>
            <a:ext cx="8364538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25805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391299"/>
            <a:ext cx="6096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solidFill>
                  <a:srgbClr val="000000"/>
                </a:solidFill>
                <a:latin typeface="Tw Cen MT"/>
                <a:ea typeface="+mn-ea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58056" name="Text Box 8"/>
          <p:cNvSpPr txBox="1">
            <a:spLocks noChangeArrowheads="1"/>
          </p:cNvSpPr>
          <p:nvPr/>
        </p:nvSpPr>
        <p:spPr bwMode="auto">
          <a:xfrm>
            <a:off x="5" y="6610350"/>
            <a:ext cx="32289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en-US" altLang="zh-TW" b="0">
                <a:solidFill>
                  <a:srgbClr val="FFFFFF"/>
                </a:solidFill>
                <a:latin typeface="Tw Cen MT"/>
                <a:ea typeface="標楷體" pitchFamily="65" charset="-120"/>
                <a:cs typeface="Tw Cen MT"/>
              </a:rPr>
              <a:t>Copyright 2024 ITRI </a:t>
            </a:r>
            <a:r>
              <a:rPr lang="zh-TW" altLang="en-US" b="0">
                <a:solidFill>
                  <a:srgbClr val="FFFFFF"/>
                </a:solidFill>
                <a:latin typeface="Tw Cen MT"/>
                <a:ea typeface="標楷體" pitchFamily="65" charset="-120"/>
                <a:cs typeface="Tw Cen MT"/>
              </a:rPr>
              <a:t>工業技術研究院</a:t>
            </a:r>
          </a:p>
        </p:txBody>
      </p:sp>
      <p:pic>
        <p:nvPicPr>
          <p:cNvPr id="1034" name="Picture 12" descr="itri_CEL_C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56"/>
            <a:ext cx="2156991" cy="499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5" name="Rectangle 13"/>
          <p:cNvSpPr>
            <a:spLocks noChangeArrowheads="1"/>
          </p:cNvSpPr>
          <p:nvPr userDrawn="1"/>
        </p:nvSpPr>
        <p:spPr bwMode="auto">
          <a:xfrm>
            <a:off x="8787848" y="6583387"/>
            <a:ext cx="37101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fontAlgn="ctr" hangingPunct="1"/>
            <a:fld id="{690D9FEB-B759-3040-B0C9-9827E567873E}" type="slidenum">
              <a:rPr lang="en-US" altLang="zh-TW" sz="1200" b="0">
                <a:solidFill>
                  <a:srgbClr val="FFFFFF"/>
                </a:solidFill>
                <a:latin typeface="Tw Cen MT"/>
                <a:cs typeface="Tw Cen MT"/>
              </a:rPr>
              <a:pPr algn="ctr" eaLnBrk="1" fontAlgn="ctr" hangingPunct="1"/>
              <a:t>‹#›</a:t>
            </a:fld>
            <a:endParaRPr lang="en-US" altLang="zh-TW" sz="1200" b="0">
              <a:solidFill>
                <a:srgbClr val="FFFFFF"/>
              </a:solidFill>
              <a:latin typeface="Tw Cen MT"/>
              <a:cs typeface="Tw Cen MT"/>
            </a:endParaRPr>
          </a:p>
        </p:txBody>
      </p:sp>
    </p:spTree>
    <p:extLst>
      <p:ext uri="{BB962C8B-B14F-4D97-AF65-F5344CB8AC3E}">
        <p14:creationId xmlns:p14="http://schemas.microsoft.com/office/powerpoint/2010/main" val="373062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  <p:sldLayoutId id="2147483819" r:id="rId12"/>
    <p:sldLayoutId id="2147483820" r:id="rId13"/>
    <p:sldLayoutId id="2147483821" r:id="rId14"/>
    <p:sldLayoutId id="2147483822" r:id="rId15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600" b="0" u="sng">
          <a:solidFill>
            <a:srgbClr val="4787BA"/>
          </a:solidFill>
          <a:latin typeface="Tw Cen MT"/>
          <a:ea typeface="標楷體" pitchFamily="65" charset="-120"/>
          <a:cs typeface="Tw Cen MT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charset="2"/>
        <a:buChar char="n"/>
        <a:defRPr kumimoji="1" sz="3200" b="0">
          <a:solidFill>
            <a:schemeClr val="tx1">
              <a:lumMod val="65000"/>
              <a:lumOff val="35000"/>
            </a:schemeClr>
          </a:solidFill>
          <a:latin typeface="Tw Cen MT"/>
          <a:ea typeface="標楷體" pitchFamily="65" charset="-120"/>
          <a:cs typeface="Tw Cen MT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 b="0">
          <a:solidFill>
            <a:srgbClr val="436196"/>
          </a:solidFill>
          <a:latin typeface="Tw Cen MT"/>
          <a:ea typeface="標楷體" pitchFamily="65" charset="-120"/>
          <a:cs typeface="Tw Cen M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charset="2"/>
        <a:buChar char="ü"/>
        <a:defRPr kumimoji="1" sz="2400" b="0">
          <a:solidFill>
            <a:srgbClr val="008000"/>
          </a:solidFill>
          <a:latin typeface="Tw Cen MT"/>
          <a:ea typeface="標楷體" pitchFamily="65" charset="-120"/>
          <a:cs typeface="Tw Cen M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 b="0">
          <a:solidFill>
            <a:srgbClr val="FF6600"/>
          </a:solidFill>
          <a:latin typeface="Tw Cen MT"/>
          <a:ea typeface="標楷體" pitchFamily="65" charset="-120"/>
          <a:cs typeface="Tw Cen M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 b="0">
          <a:solidFill>
            <a:srgbClr val="660066"/>
          </a:solidFill>
          <a:latin typeface="Tw Cen MT"/>
          <a:ea typeface="標楷體" pitchFamily="65" charset="-120"/>
          <a:cs typeface="Tw Cen M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anchor="ctr" anchorCtr="0">
            <a:noAutofit/>
          </a:bodyPr>
          <a:lstStyle/>
          <a:p>
            <a:r>
              <a:rPr lang="en-US" altLang="zh-TW" sz="3200" b="1" u="none" dirty="0">
                <a:latin typeface="+mn-lt"/>
                <a:ea typeface="+mn-ea"/>
              </a:rPr>
              <a:t>SSS</a:t>
            </a:r>
            <a:r>
              <a:rPr lang="zh-TW" altLang="en-US" sz="3200" b="1" u="none" dirty="0">
                <a:latin typeface="+mn-lt"/>
                <a:ea typeface="+mn-ea"/>
              </a:rPr>
              <a:t> </a:t>
            </a:r>
            <a:r>
              <a:rPr lang="en-US" altLang="zh-TW" sz="3200" b="1" u="none" dirty="0">
                <a:latin typeface="+mn-lt"/>
                <a:ea typeface="+mn-ea"/>
              </a:rPr>
              <a:t>R1</a:t>
            </a:r>
            <a:r>
              <a:rPr lang="zh-TW" altLang="en-US" sz="3200" b="1" u="none" dirty="0">
                <a:latin typeface="+mn-lt"/>
                <a:ea typeface="+mn-ea"/>
              </a:rPr>
              <a:t> 請購說明</a:t>
            </a:r>
            <a:endParaRPr lang="zh-TW" altLang="en-US" sz="2400" b="1" dirty="0">
              <a:solidFill>
                <a:schemeClr val="accent6">
                  <a:lumMod val="75000"/>
                </a:schemeClr>
              </a:solidFill>
              <a:latin typeface="+mn-lt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內容版面配置區 4">
            <a:extLst>
              <a:ext uri="{FF2B5EF4-FFF2-40B4-BE49-F238E27FC236}">
                <a16:creationId xmlns:a16="http://schemas.microsoft.com/office/drawing/2014/main" id="{A883F4B0-FAFF-4946-8C5D-FA1170AF82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850" y="1044431"/>
            <a:ext cx="8364538" cy="60273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AutoNum type="arabicPeriod"/>
            </a:pPr>
            <a:r>
              <a:rPr lang="zh-TW" altLang="en-US" sz="1800" b="1" dirty="0">
                <a:solidFill>
                  <a:schemeClr val="tx1"/>
                </a:solidFill>
                <a:latin typeface="+mn-ea"/>
                <a:ea typeface="+mn-ea"/>
              </a:rPr>
              <a:t>交貨時間 </a:t>
            </a:r>
            <a:r>
              <a:rPr lang="en-US" altLang="zh-TW" sz="1800" b="1" dirty="0">
                <a:solidFill>
                  <a:schemeClr val="tx1"/>
                </a:solidFill>
                <a:latin typeface="+mn-ea"/>
                <a:ea typeface="+mn-ea"/>
              </a:rPr>
              <a:t>:115/</a:t>
            </a:r>
            <a:r>
              <a:rPr lang="zh-TW" altLang="en-US" sz="1800" b="1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zh-TW" sz="1800" b="1" dirty="0">
                <a:solidFill>
                  <a:schemeClr val="tx1"/>
                </a:solidFill>
                <a:latin typeface="+mn-ea"/>
                <a:ea typeface="+mn-ea"/>
              </a:rPr>
              <a:t>11/20</a:t>
            </a:r>
          </a:p>
          <a:p>
            <a:pPr>
              <a:spcBef>
                <a:spcPts val="0"/>
              </a:spcBef>
              <a:buAutoNum type="arabicPeriod"/>
            </a:pPr>
            <a:r>
              <a:rPr lang="zh-TW" altLang="en-US" sz="1800" b="1" dirty="0">
                <a:solidFill>
                  <a:schemeClr val="tx1"/>
                </a:solidFill>
                <a:latin typeface="+mn-ea"/>
                <a:ea typeface="+mn-ea"/>
              </a:rPr>
              <a:t>規格說明 </a:t>
            </a:r>
            <a:r>
              <a:rPr lang="en-US" altLang="zh-TW" sz="1800" b="1" dirty="0">
                <a:solidFill>
                  <a:schemeClr val="tx1"/>
                </a:solidFill>
                <a:latin typeface="+mn-ea"/>
                <a:ea typeface="+mn-ea"/>
              </a:rPr>
              <a:t>:</a:t>
            </a:r>
            <a:endParaRPr lang="en-US" altLang="zh-TW" sz="1800" b="1" dirty="0">
              <a:solidFill>
                <a:schemeClr val="tx1"/>
              </a:solidFill>
              <a:latin typeface="+mn-lt"/>
              <a:ea typeface="微軟正黑體" panose="020B0604030504040204" pitchFamily="34" charset="-12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F1449BF7-FA17-F459-C8D4-6E89D72D5C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850" y="3357563"/>
            <a:ext cx="391013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219F31C4-E378-C8A5-7B9A-61DF3601BD5C}"/>
              </a:ext>
            </a:extLst>
          </p:cNvPr>
          <p:cNvSpPr txBox="1"/>
          <p:nvPr/>
        </p:nvSpPr>
        <p:spPr>
          <a:xfrm>
            <a:off x="646181" y="1926402"/>
            <a:ext cx="79714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 eaLnBrk="0" fontAlgn="base" hangingPunct="0">
              <a:spcAft>
                <a:spcPct val="0"/>
              </a:spcAft>
              <a:buFont typeface="Wingdings" charset="2"/>
              <a:buAutoNum type="arabicPeriod"/>
            </a:pPr>
            <a:r>
              <a:rPr kumimoji="1" lang="zh-TW" altLang="en-US" sz="1800" b="1" dirty="0">
                <a:latin typeface="+mn-ea"/>
              </a:rPr>
              <a:t>由廠商對照</a:t>
            </a:r>
            <a:r>
              <a:rPr kumimoji="1" lang="en-US" altLang="zh-TW" sz="1800" b="1" dirty="0">
                <a:latin typeface="+mn-ea"/>
              </a:rPr>
              <a:t>ITRI </a:t>
            </a:r>
            <a:r>
              <a:rPr kumimoji="1" lang="zh-TW" altLang="en-US" sz="1800" b="1" dirty="0">
                <a:latin typeface="+mn-ea"/>
              </a:rPr>
              <a:t>提供的晶圓及</a:t>
            </a:r>
            <a:r>
              <a:rPr kumimoji="1" lang="en-US" altLang="zh-TW" sz="1800" b="1" dirty="0">
                <a:latin typeface="+mn-ea"/>
              </a:rPr>
              <a:t>Wafer map</a:t>
            </a:r>
            <a:r>
              <a:rPr kumimoji="1" lang="zh-TW" altLang="en-US" sz="1800" b="1" dirty="0">
                <a:latin typeface="+mn-ea"/>
              </a:rPr>
              <a:t>進行分級挑選</a:t>
            </a:r>
            <a:r>
              <a:rPr kumimoji="1" lang="en-US" altLang="zh-TW" sz="1800" b="1" dirty="0">
                <a:latin typeface="+mn-ea"/>
              </a:rPr>
              <a:t>good die</a:t>
            </a:r>
            <a:r>
              <a:rPr kumimoji="1" lang="zh-TW" altLang="en-US" sz="1800" b="1" dirty="0">
                <a:latin typeface="+mn-ea"/>
              </a:rPr>
              <a:t>電路晶片清潔、切割 </a:t>
            </a:r>
            <a:endParaRPr kumimoji="1" lang="en-US" altLang="zh-TW" sz="1800" b="1" dirty="0">
              <a:latin typeface="+mn-ea"/>
            </a:endParaRPr>
          </a:p>
          <a:p>
            <a:pPr marL="342900" lvl="1" indent="-342900" eaLnBrk="0" fontAlgn="base" hangingPunct="0">
              <a:spcAft>
                <a:spcPct val="0"/>
              </a:spcAft>
              <a:buFont typeface="Wingdings" charset="2"/>
              <a:buAutoNum type="arabicPeriod"/>
            </a:pPr>
            <a:r>
              <a:rPr kumimoji="1" lang="zh-TW" altLang="en-US" sz="1800" b="1" dirty="0">
                <a:latin typeface="+mn-ea"/>
              </a:rPr>
              <a:t>研磨、切割處理及清潔</a:t>
            </a:r>
            <a:r>
              <a:rPr kumimoji="1" lang="en-US" altLang="zh-TW" sz="1800" b="1" dirty="0">
                <a:latin typeface="+mn-ea"/>
              </a:rPr>
              <a:t>ITRI</a:t>
            </a:r>
            <a:r>
              <a:rPr kumimoji="1" lang="zh-TW" altLang="en-US" sz="1800" b="1" dirty="0">
                <a:latin typeface="+mn-ea"/>
              </a:rPr>
              <a:t>自製電路晶片</a:t>
            </a:r>
            <a:endParaRPr kumimoji="1" lang="en-US" altLang="zh-TW" sz="1800" b="1" dirty="0">
              <a:latin typeface="+mn-ea"/>
            </a:endParaRPr>
          </a:p>
          <a:p>
            <a:pPr marL="342900" lvl="1" indent="-342900" eaLnBrk="0" fontAlgn="base" hangingPunct="0">
              <a:spcAft>
                <a:spcPct val="0"/>
              </a:spcAft>
              <a:buFont typeface="Wingdings" charset="2"/>
              <a:buAutoNum type="arabicPeriod"/>
            </a:pPr>
            <a:r>
              <a:rPr kumimoji="1" lang="zh-TW" altLang="en-US" sz="1800" b="1" dirty="0">
                <a:latin typeface="+mn-ea"/>
              </a:rPr>
              <a:t>晶片貼合至</a:t>
            </a:r>
            <a:r>
              <a:rPr kumimoji="1" lang="en-US" altLang="zh-TW" sz="1800" b="1" dirty="0">
                <a:latin typeface="+mn-ea"/>
              </a:rPr>
              <a:t>CLCC</a:t>
            </a:r>
            <a:r>
              <a:rPr kumimoji="1" lang="zh-TW" altLang="en-US" sz="1800" b="1" dirty="0">
                <a:latin typeface="+mn-ea"/>
              </a:rPr>
              <a:t>基板</a:t>
            </a:r>
            <a:r>
              <a:rPr kumimoji="1" lang="en-US" altLang="zh-TW" sz="1800" b="1" dirty="0">
                <a:latin typeface="+mn-ea"/>
              </a:rPr>
              <a:t>(Sensor</a:t>
            </a:r>
            <a:r>
              <a:rPr kumimoji="1" lang="zh-TW" altLang="en-US" sz="1800" b="1" dirty="0">
                <a:latin typeface="+mn-ea"/>
              </a:rPr>
              <a:t>底部貼膠烘烤</a:t>
            </a:r>
            <a:r>
              <a:rPr kumimoji="1" lang="en-US" altLang="zh-TW" sz="1800" b="1" dirty="0">
                <a:latin typeface="+mn-ea"/>
              </a:rPr>
              <a:t>160</a:t>
            </a:r>
            <a:r>
              <a:rPr kumimoji="1" lang="zh-TW" altLang="en-US" sz="1800" b="1" dirty="0">
                <a:latin typeface="+mn-ea"/>
              </a:rPr>
              <a:t>度</a:t>
            </a:r>
            <a:r>
              <a:rPr kumimoji="1" lang="en-US" altLang="zh-TW" sz="1800" b="1" dirty="0">
                <a:latin typeface="+mn-ea"/>
              </a:rPr>
              <a:t>1</a:t>
            </a:r>
            <a:r>
              <a:rPr kumimoji="1" lang="zh-TW" altLang="en-US" sz="1800" b="1" dirty="0">
                <a:latin typeface="+mn-ea"/>
              </a:rPr>
              <a:t>小時，</a:t>
            </a:r>
            <a:r>
              <a:rPr kumimoji="1" lang="en-US" altLang="zh-TW" sz="1800" b="1" dirty="0">
                <a:latin typeface="+mn-ea"/>
              </a:rPr>
              <a:t>ASIC*2</a:t>
            </a:r>
            <a:r>
              <a:rPr kumimoji="1" lang="zh-TW" altLang="en-US" sz="1800" b="1" dirty="0">
                <a:latin typeface="+mn-ea"/>
              </a:rPr>
              <a:t>底部銀膠貼合</a:t>
            </a:r>
            <a:r>
              <a:rPr kumimoji="1" lang="en-US" altLang="zh-TW" sz="1800" b="1" dirty="0">
                <a:latin typeface="+mn-ea"/>
              </a:rPr>
              <a:t>)</a:t>
            </a:r>
            <a:r>
              <a:rPr kumimoji="1" lang="zh-TW" altLang="en-US" sz="1800" b="1" dirty="0">
                <a:latin typeface="+mn-ea"/>
              </a:rPr>
              <a:t> </a:t>
            </a:r>
            <a:endParaRPr kumimoji="1" lang="en-US" altLang="zh-TW" sz="1800" b="1" dirty="0">
              <a:latin typeface="+mn-ea"/>
            </a:endParaRPr>
          </a:p>
          <a:p>
            <a:pPr marL="342900" lvl="1" indent="-342900" eaLnBrk="0" fontAlgn="base" hangingPunct="0">
              <a:spcAft>
                <a:spcPct val="0"/>
              </a:spcAft>
              <a:buFont typeface="Wingdings" charset="2"/>
              <a:buAutoNum type="arabicPeriod"/>
            </a:pPr>
            <a:r>
              <a:rPr kumimoji="1" lang="zh-TW" altLang="en-US" sz="1800" b="1" dirty="0">
                <a:latin typeface="+mn-ea"/>
              </a:rPr>
              <a:t>打線</a:t>
            </a:r>
            <a:r>
              <a:rPr kumimoji="1" lang="en-US" altLang="zh-TW" sz="1800" b="1" dirty="0">
                <a:latin typeface="+mn-ea"/>
              </a:rPr>
              <a:t>(</a:t>
            </a:r>
            <a:r>
              <a:rPr kumimoji="1" lang="zh-TW" altLang="en-US" sz="1800" b="1" dirty="0">
                <a:latin typeface="+mn-ea"/>
              </a:rPr>
              <a:t>金線、需通過推拉力測試</a:t>
            </a:r>
            <a:r>
              <a:rPr kumimoji="1" lang="en-US" altLang="zh-TW" sz="1800" b="1" dirty="0">
                <a:latin typeface="+mn-ea"/>
              </a:rPr>
              <a:t>)</a:t>
            </a:r>
          </a:p>
          <a:p>
            <a:pPr marL="342900" lvl="1" indent="-342900" eaLnBrk="0" fontAlgn="base" hangingPunct="0">
              <a:spcAft>
                <a:spcPct val="0"/>
              </a:spcAft>
              <a:buFont typeface="Wingdings" charset="2"/>
              <a:buAutoNum type="arabicPeriod"/>
            </a:pPr>
            <a:r>
              <a:rPr kumimoji="1" lang="zh-TW" altLang="en-US" sz="1800" b="1" dirty="0">
                <a:latin typeface="+mn-ea"/>
              </a:rPr>
              <a:t>金屬上蓋製作及</a:t>
            </a:r>
            <a:r>
              <a:rPr kumimoji="1" lang="en-US" altLang="zh-TW" sz="1800" b="1" dirty="0">
                <a:latin typeface="+mn-ea"/>
              </a:rPr>
              <a:t>CLCC</a:t>
            </a:r>
            <a:r>
              <a:rPr kumimoji="1" lang="zh-TW" altLang="en-US" sz="1800" b="1" dirty="0">
                <a:latin typeface="+mn-ea"/>
              </a:rPr>
              <a:t>基板貼合封裝</a:t>
            </a:r>
            <a:r>
              <a:rPr kumimoji="1" lang="en-US" altLang="zh-TW" sz="1800" b="1" dirty="0">
                <a:latin typeface="+mn-ea"/>
              </a:rPr>
              <a:t>(</a:t>
            </a:r>
            <a:r>
              <a:rPr kumimoji="1" lang="zh-TW" altLang="en-US" sz="1800" b="1" dirty="0">
                <a:latin typeface="+mn-ea"/>
              </a:rPr>
              <a:t>上蓋材質為銅</a:t>
            </a:r>
            <a:r>
              <a:rPr kumimoji="1" lang="en-US" altLang="zh-TW" sz="1800" b="1" dirty="0">
                <a:latin typeface="+mn-ea"/>
              </a:rPr>
              <a:t>)</a:t>
            </a:r>
          </a:p>
          <a:p>
            <a:pPr marL="342900" lvl="1" indent="-342900" eaLnBrk="0" fontAlgn="base" hangingPunct="0">
              <a:spcAft>
                <a:spcPct val="0"/>
              </a:spcAft>
              <a:buFont typeface="Wingdings" charset="2"/>
              <a:buAutoNum type="arabicPeriod"/>
            </a:pPr>
            <a:r>
              <a:rPr kumimoji="1" lang="zh-TW" altLang="en-US" sz="1800" b="1" dirty="0">
                <a:latin typeface="+mn-ea"/>
              </a:rPr>
              <a:t>雷射雕刻晶圓編號及座標至金屬上蓋</a:t>
            </a:r>
            <a:endParaRPr kumimoji="1" lang="en-US" altLang="zh-TW" sz="1800" b="1" dirty="0">
              <a:latin typeface="+mn-ea"/>
            </a:endParaRPr>
          </a:p>
          <a:p>
            <a:pPr marL="342900" lvl="1" indent="-342900" eaLnBrk="0" fontAlgn="base" hangingPunct="0">
              <a:spcAft>
                <a:spcPct val="0"/>
              </a:spcAft>
              <a:buFont typeface="Wingdings" charset="2"/>
              <a:buAutoNum type="arabicPeriod"/>
            </a:pPr>
            <a:r>
              <a:rPr kumimoji="1" lang="zh-TW" altLang="en-US" sz="1800" b="1" dirty="0">
                <a:latin typeface="+mn-ea"/>
              </a:rPr>
              <a:t>數量</a:t>
            </a:r>
            <a:r>
              <a:rPr kumimoji="1" lang="en-US" altLang="zh-TW" sz="1800" b="1" dirty="0">
                <a:latin typeface="+mn-ea"/>
              </a:rPr>
              <a:t>5200PCS (ITRI</a:t>
            </a:r>
            <a:r>
              <a:rPr kumimoji="1" lang="zh-TW" altLang="en-US" sz="1800" b="1" dirty="0">
                <a:latin typeface="+mn-ea"/>
              </a:rPr>
              <a:t>測試後良率需</a:t>
            </a:r>
            <a:r>
              <a:rPr kumimoji="1" lang="en-US" altLang="zh-TW" sz="1800" b="1" dirty="0">
                <a:latin typeface="+mn-ea"/>
              </a:rPr>
              <a:t>&gt;80%)</a:t>
            </a:r>
          </a:p>
          <a:p>
            <a:pPr marL="0" lvl="1" eaLnBrk="0" fontAlgn="base" hangingPunct="0">
              <a:spcAft>
                <a:spcPct val="0"/>
              </a:spcAft>
            </a:pPr>
            <a:r>
              <a:rPr kumimoji="1" lang="en-US" altLang="zh-TW" sz="1800" b="1" dirty="0">
                <a:latin typeface="+mn-ea"/>
              </a:rPr>
              <a:t>(</a:t>
            </a:r>
            <a:r>
              <a:rPr kumimoji="1" lang="zh-TW" altLang="en-US" sz="1800" b="1" dirty="0">
                <a:latin typeface="+mn-ea"/>
              </a:rPr>
              <a:t>詳如後頁附件</a:t>
            </a:r>
            <a:r>
              <a:rPr kumimoji="1" lang="en-US" altLang="zh-TW" sz="1800" b="1" dirty="0">
                <a:latin typeface="+mn-e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846497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F81F877-62D1-97CF-2900-972D344E0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7260" y="203012"/>
            <a:ext cx="8284442" cy="532831"/>
          </a:xfrm>
        </p:spPr>
        <p:txBody>
          <a:bodyPr/>
          <a:lstStyle/>
          <a:p>
            <a:pPr algn="ctr"/>
            <a:r>
              <a:rPr lang="en-US" altLang="zh-TW" b="1" u="none" dirty="0"/>
              <a:t>CLCC</a:t>
            </a:r>
            <a:r>
              <a:rPr lang="zh-TW" altLang="en-US" b="1" u="none" dirty="0"/>
              <a:t>封裝程序與條件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8E0D28DF-E85D-35BB-C6EF-570E957DEB75}"/>
              </a:ext>
            </a:extLst>
          </p:cNvPr>
          <p:cNvSpPr txBox="1"/>
          <p:nvPr/>
        </p:nvSpPr>
        <p:spPr>
          <a:xfrm>
            <a:off x="558796" y="1036437"/>
            <a:ext cx="7789312" cy="37394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57175" indent="-257175">
              <a:buFont typeface="+mj-lt"/>
              <a:buAutoNum type="arabicPeriod"/>
            </a:pPr>
            <a:r>
              <a:rPr lang="zh-TW" altLang="en-US" sz="1800" b="1" dirty="0">
                <a:latin typeface="+mj-ea"/>
                <a:ea typeface="+mj-ea"/>
              </a:rPr>
              <a:t>晶片黏合</a:t>
            </a:r>
            <a:r>
              <a:rPr lang="en-US" altLang="zh-TW" sz="1800" b="1" dirty="0">
                <a:latin typeface="+mj-ea"/>
                <a:ea typeface="+mj-ea"/>
              </a:rPr>
              <a:t>CLLC</a:t>
            </a:r>
            <a:r>
              <a:rPr lang="zh-TW" altLang="en-US" sz="1800" b="1" dirty="0">
                <a:latin typeface="+mj-ea"/>
                <a:ea typeface="+mj-ea"/>
              </a:rPr>
              <a:t>底座：</a:t>
            </a:r>
            <a:endParaRPr lang="en-US" altLang="zh-TW" sz="1800" b="1" dirty="0">
              <a:latin typeface="+mj-ea"/>
              <a:ea typeface="+mj-ea"/>
            </a:endParaRPr>
          </a:p>
          <a:p>
            <a:pPr marL="600075" lvl="1" indent="-257175">
              <a:buFont typeface="Arial" panose="020B0604020202020204" pitchFamily="34" charset="0"/>
              <a:buChar char="•"/>
            </a:pPr>
            <a:r>
              <a:rPr lang="en-US" altLang="zh-TW" sz="1500" b="1" dirty="0">
                <a:latin typeface="+mj-ea"/>
                <a:ea typeface="+mj-ea"/>
              </a:rPr>
              <a:t>MMS</a:t>
            </a:r>
            <a:r>
              <a:rPr lang="zh-TW" altLang="en-US" sz="1500" b="1" dirty="0">
                <a:latin typeface="+mj-ea"/>
                <a:ea typeface="+mj-ea"/>
              </a:rPr>
              <a:t>黏合條件：</a:t>
            </a:r>
            <a:r>
              <a:rPr lang="zh-TW" altLang="en-US" sz="1500" b="1" dirty="0">
                <a:highlight>
                  <a:srgbClr val="FFFF00"/>
                </a:highlight>
                <a:latin typeface="+mj-ea"/>
                <a:ea typeface="+mj-ea"/>
              </a:rPr>
              <a:t>烘烤</a:t>
            </a:r>
            <a:r>
              <a:rPr lang="en-US" altLang="zh-TW" sz="1500" b="1" dirty="0">
                <a:highlight>
                  <a:srgbClr val="FFFF00"/>
                </a:highlight>
                <a:latin typeface="+mj-ea"/>
                <a:ea typeface="+mj-ea"/>
              </a:rPr>
              <a:t>160</a:t>
            </a:r>
            <a:r>
              <a:rPr lang="zh-TW" altLang="en-US" sz="1500" b="1" dirty="0">
                <a:highlight>
                  <a:srgbClr val="FFFF00"/>
                </a:highlight>
                <a:latin typeface="+mj-ea"/>
                <a:ea typeface="+mj-ea"/>
              </a:rPr>
              <a:t>度</a:t>
            </a:r>
            <a:r>
              <a:rPr lang="en-US" altLang="zh-TW" sz="1500" b="1" dirty="0">
                <a:highlight>
                  <a:srgbClr val="FFFF00"/>
                </a:highlight>
                <a:latin typeface="+mj-ea"/>
                <a:ea typeface="+mj-ea"/>
              </a:rPr>
              <a:t>1</a:t>
            </a:r>
            <a:r>
              <a:rPr lang="zh-TW" altLang="en-US" sz="1500" b="1" dirty="0">
                <a:highlight>
                  <a:srgbClr val="FFFF00"/>
                </a:highlight>
                <a:latin typeface="+mj-ea"/>
                <a:ea typeface="+mj-ea"/>
              </a:rPr>
              <a:t>小時  </a:t>
            </a:r>
            <a:r>
              <a:rPr lang="en-US" altLang="zh-TW" sz="1500" b="1" dirty="0">
                <a:latin typeface="+mj-ea"/>
                <a:ea typeface="+mj-ea"/>
              </a:rPr>
              <a:t>(MEMS</a:t>
            </a:r>
            <a:r>
              <a:rPr lang="zh-TW" altLang="en-US" sz="1500" b="1" dirty="0">
                <a:latin typeface="+mj-ea"/>
                <a:ea typeface="+mj-ea"/>
              </a:rPr>
              <a:t>晶片底部已預先上</a:t>
            </a:r>
            <a:r>
              <a:rPr lang="en-US" altLang="zh-TW" sz="1500" b="1" dirty="0">
                <a:latin typeface="+mj-ea"/>
                <a:ea typeface="+mj-ea"/>
              </a:rPr>
              <a:t>DAF)</a:t>
            </a:r>
          </a:p>
          <a:p>
            <a:pPr marL="600075" lvl="1" indent="-257175">
              <a:buFont typeface="Arial" panose="020B0604020202020204" pitchFamily="34" charset="0"/>
              <a:buChar char="•"/>
            </a:pPr>
            <a:r>
              <a:rPr lang="en-US" altLang="zh-TW" sz="1500" b="1" dirty="0">
                <a:latin typeface="+mj-ea"/>
                <a:ea typeface="+mj-ea"/>
              </a:rPr>
              <a:t>ASIC</a:t>
            </a:r>
            <a:r>
              <a:rPr lang="zh-TW" altLang="en-US" sz="1500" b="1" dirty="0">
                <a:latin typeface="+mj-ea"/>
                <a:ea typeface="+mj-ea"/>
              </a:rPr>
              <a:t> </a:t>
            </a:r>
            <a:r>
              <a:rPr lang="en-US" altLang="zh-TW" sz="1500" b="1" dirty="0">
                <a:latin typeface="+mj-ea"/>
                <a:ea typeface="+mj-ea"/>
              </a:rPr>
              <a:t>&amp;</a:t>
            </a:r>
            <a:r>
              <a:rPr lang="zh-TW" altLang="en-US" sz="1500" b="1" dirty="0">
                <a:latin typeface="+mj-ea"/>
                <a:ea typeface="+mj-ea"/>
              </a:rPr>
              <a:t> </a:t>
            </a:r>
            <a:r>
              <a:rPr lang="en-US" altLang="zh-TW" sz="1500" b="1" dirty="0">
                <a:latin typeface="+mj-ea"/>
                <a:ea typeface="+mj-ea"/>
              </a:rPr>
              <a:t>Flash</a:t>
            </a:r>
            <a:r>
              <a:rPr lang="zh-TW" altLang="en-US" sz="1500" b="1" dirty="0">
                <a:latin typeface="+mj-ea"/>
                <a:ea typeface="+mj-ea"/>
              </a:rPr>
              <a:t> 晶片黏合條件：</a:t>
            </a:r>
            <a:r>
              <a:rPr lang="zh-TW" altLang="en-US" sz="1500" b="1" dirty="0">
                <a:highlight>
                  <a:srgbClr val="FFFF00"/>
                </a:highlight>
                <a:latin typeface="+mj-ea"/>
                <a:ea typeface="+mj-ea"/>
              </a:rPr>
              <a:t>依廠內有的膠貼合，導電膠優先，如無，絕緣膠即可</a:t>
            </a:r>
            <a:endParaRPr lang="en-US" altLang="zh-TW" sz="1500" b="1" dirty="0">
              <a:highlight>
                <a:srgbClr val="FFFF00"/>
              </a:highlight>
              <a:latin typeface="+mj-ea"/>
              <a:ea typeface="+mj-ea"/>
            </a:endParaRPr>
          </a:p>
          <a:p>
            <a:pPr lvl="1"/>
            <a:endParaRPr lang="en-US" altLang="zh-TW" sz="1500" b="1" dirty="0">
              <a:latin typeface="+mj-ea"/>
              <a:ea typeface="+mj-ea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en-US" sz="1800" b="1" dirty="0">
                <a:latin typeface="+mj-ea"/>
                <a:ea typeface="+mj-ea"/>
              </a:rPr>
              <a:t>打線：</a:t>
            </a:r>
            <a:endParaRPr lang="en-US" altLang="zh-TW" sz="1800" b="1" dirty="0">
              <a:latin typeface="+mj-ea"/>
              <a:ea typeface="+mj-ea"/>
            </a:endParaRPr>
          </a:p>
          <a:p>
            <a:pPr marL="685800" lvl="1" indent="-342900">
              <a:buFont typeface="Arial" panose="020B0604020202020204" pitchFamily="34" charset="0"/>
              <a:buChar char="•"/>
            </a:pPr>
            <a:r>
              <a:rPr lang="zh-TW" altLang="en-US" sz="1500" b="1" dirty="0">
                <a:latin typeface="+mj-ea"/>
                <a:ea typeface="+mj-ea"/>
              </a:rPr>
              <a:t>金線打線，打線圖如附件</a:t>
            </a:r>
            <a:r>
              <a:rPr lang="en-US" altLang="zh-TW" sz="1500" b="1" dirty="0">
                <a:latin typeface="+mj-ea"/>
                <a:ea typeface="+mj-ea"/>
              </a:rPr>
              <a:t>1</a:t>
            </a:r>
          </a:p>
          <a:p>
            <a:pPr marL="685800" lvl="1" indent="-342900">
              <a:buFont typeface="Arial" panose="020B0604020202020204" pitchFamily="34" charset="0"/>
              <a:buChar char="•"/>
            </a:pPr>
            <a:endParaRPr lang="en-US" altLang="zh-TW" sz="1500" b="1" dirty="0">
              <a:latin typeface="+mj-ea"/>
              <a:ea typeface="+mj-ea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en-US" sz="1800" b="1" dirty="0">
                <a:latin typeface="+mj-ea"/>
                <a:ea typeface="+mj-ea"/>
              </a:rPr>
              <a:t>上蓋黏合：</a:t>
            </a:r>
            <a:endParaRPr lang="en-US" altLang="zh-TW" sz="1800" b="1" dirty="0">
              <a:latin typeface="+mj-ea"/>
              <a:ea typeface="+mj-ea"/>
            </a:endParaRPr>
          </a:p>
          <a:p>
            <a:pPr marL="685800" lvl="1" indent="-342900">
              <a:buFont typeface="Arial" panose="020B0604020202020204" pitchFamily="34" charset="0"/>
              <a:buChar char="•"/>
            </a:pPr>
            <a:r>
              <a:rPr lang="zh-TW" altLang="en-US" sz="1500" b="1" dirty="0">
                <a:latin typeface="+mj-ea"/>
                <a:ea typeface="+mj-ea"/>
              </a:rPr>
              <a:t>上蓋材料如附件</a:t>
            </a:r>
            <a:r>
              <a:rPr lang="en-US" altLang="zh-TW" sz="1500" b="1" dirty="0">
                <a:latin typeface="+mj-ea"/>
                <a:ea typeface="+mj-ea"/>
              </a:rPr>
              <a:t>2</a:t>
            </a:r>
          </a:p>
          <a:p>
            <a:pPr marL="685800" lvl="1" indent="-342900">
              <a:buFont typeface="Arial" panose="020B0604020202020204" pitchFamily="34" charset="0"/>
              <a:buChar char="•"/>
            </a:pPr>
            <a:r>
              <a:rPr lang="zh-TW" altLang="en-US" sz="1500" b="1" dirty="0">
                <a:latin typeface="+mj-ea"/>
                <a:ea typeface="+mj-ea"/>
              </a:rPr>
              <a:t>黏合條件：倒角接面</a:t>
            </a:r>
            <a:r>
              <a:rPr lang="zh-TW" altLang="en-US" sz="1500" b="1" dirty="0">
                <a:highlight>
                  <a:srgbClr val="FFFF00"/>
                </a:highlight>
                <a:latin typeface="+mj-ea"/>
                <a:ea typeface="+mj-ea"/>
              </a:rPr>
              <a:t>導電膠黏合不溢膠</a:t>
            </a:r>
            <a:endParaRPr lang="en-US" altLang="zh-TW" sz="1500" b="1" dirty="0">
              <a:highlight>
                <a:srgbClr val="FFFF00"/>
              </a:highlight>
              <a:latin typeface="+mj-ea"/>
              <a:ea typeface="+mj-ea"/>
            </a:endParaRPr>
          </a:p>
          <a:p>
            <a:pPr marL="685800" lvl="1" indent="-342900">
              <a:buFont typeface="Arial" panose="020B0604020202020204" pitchFamily="34" charset="0"/>
              <a:buChar char="•"/>
            </a:pPr>
            <a:r>
              <a:rPr lang="zh-TW" altLang="en-US" sz="1500" b="1" dirty="0">
                <a:highlight>
                  <a:srgbClr val="FFFF00"/>
                </a:highlight>
                <a:latin typeface="+mj-ea"/>
                <a:ea typeface="+mj-ea"/>
              </a:rPr>
              <a:t>四周接面點絕緣膠加強固定，需耐溫</a:t>
            </a:r>
            <a:r>
              <a:rPr lang="en-US" altLang="zh-TW" sz="1500" b="1" dirty="0">
                <a:highlight>
                  <a:srgbClr val="FFFF00"/>
                </a:highlight>
                <a:latin typeface="+mj-ea"/>
                <a:ea typeface="+mj-ea"/>
              </a:rPr>
              <a:t>300</a:t>
            </a:r>
            <a:r>
              <a:rPr lang="zh-TW" altLang="en-US" sz="1500" b="1" dirty="0">
                <a:highlight>
                  <a:srgbClr val="FFFF00"/>
                </a:highlight>
                <a:latin typeface="+mj-ea"/>
                <a:ea typeface="+mj-ea"/>
              </a:rPr>
              <a:t>度</a:t>
            </a:r>
            <a:endParaRPr lang="en-US" altLang="zh-TW" sz="1500" b="1" dirty="0">
              <a:highlight>
                <a:srgbClr val="FFFF00"/>
              </a:highlight>
              <a:latin typeface="+mj-ea"/>
              <a:ea typeface="+mj-ea"/>
            </a:endParaRPr>
          </a:p>
          <a:p>
            <a:pPr marL="685800" lvl="1" indent="-342900">
              <a:buFont typeface="Arial" panose="020B0604020202020204" pitchFamily="34" charset="0"/>
              <a:buChar char="•"/>
            </a:pPr>
            <a:endParaRPr lang="en-US" altLang="zh-TW" sz="1500" b="1" dirty="0">
              <a:latin typeface="+mj-ea"/>
              <a:ea typeface="+mj-ea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en-US" sz="1800" b="1" dirty="0">
                <a:latin typeface="+mj-ea"/>
                <a:ea typeface="+mj-ea"/>
              </a:rPr>
              <a:t>晶片編號：</a:t>
            </a:r>
            <a:endParaRPr lang="en-US" altLang="zh-TW" sz="1800" b="1" dirty="0">
              <a:latin typeface="+mj-ea"/>
              <a:ea typeface="+mj-ea"/>
            </a:endParaRPr>
          </a:p>
          <a:p>
            <a:pPr marL="685800" lvl="1" indent="-342900">
              <a:buFont typeface="Arial" panose="020B0604020202020204" pitchFamily="34" charset="0"/>
              <a:buChar char="•"/>
            </a:pPr>
            <a:r>
              <a:rPr lang="zh-TW" altLang="en-US" sz="1500" b="1" dirty="0">
                <a:latin typeface="+mj-ea"/>
                <a:ea typeface="+mj-ea"/>
              </a:rPr>
              <a:t>根據</a:t>
            </a:r>
            <a:r>
              <a:rPr lang="en-US" altLang="zh-TW" sz="1500" b="1" dirty="0">
                <a:latin typeface="+mj-ea"/>
                <a:ea typeface="+mj-ea"/>
              </a:rPr>
              <a:t>MEMS</a:t>
            </a:r>
            <a:r>
              <a:rPr lang="zh-TW" altLang="en-US" sz="1500" b="1" dirty="0">
                <a:latin typeface="+mj-ea"/>
                <a:ea typeface="+mj-ea"/>
              </a:rPr>
              <a:t>元件編號雷射雕刻於上蓋</a:t>
            </a:r>
            <a:endParaRPr lang="en-US" altLang="zh-TW" sz="1500" b="1" dirty="0">
              <a:latin typeface="+mj-ea"/>
              <a:ea typeface="+mj-ea"/>
            </a:endParaRPr>
          </a:p>
          <a:p>
            <a:pPr lvl="1"/>
            <a:endParaRPr lang="zh-TW" altLang="en-US" sz="1500" b="1" dirty="0">
              <a:latin typeface="+mj-ea"/>
              <a:ea typeface="+mj-ea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558796" y="4884784"/>
            <a:ext cx="4588250" cy="1343180"/>
            <a:chOff x="5818507" y="4890863"/>
            <a:chExt cx="6117666" cy="1790907"/>
          </a:xfrm>
        </p:grpSpPr>
        <p:pic>
          <p:nvPicPr>
            <p:cNvPr id="7" name="圖片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818507" y="4890863"/>
              <a:ext cx="1738233" cy="1790907"/>
            </a:xfrm>
            <a:prstGeom prst="rect">
              <a:avLst/>
            </a:prstGeom>
          </p:spPr>
        </p:pic>
        <p:pic>
          <p:nvPicPr>
            <p:cNvPr id="8" name="圖片 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339" b="35975"/>
            <a:stretch/>
          </p:blipFill>
          <p:spPr>
            <a:xfrm>
              <a:off x="7618052" y="4890863"/>
              <a:ext cx="4318121" cy="17080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87077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標題 1"/>
          <p:cNvSpPr txBox="1">
            <a:spLocks/>
          </p:cNvSpPr>
          <p:nvPr/>
        </p:nvSpPr>
        <p:spPr>
          <a:xfrm>
            <a:off x="2595714" y="118814"/>
            <a:ext cx="5244703" cy="573881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600" b="0" u="sng">
                <a:solidFill>
                  <a:srgbClr val="4787BA"/>
                </a:solidFill>
                <a:latin typeface="Tw Cen MT"/>
                <a:ea typeface="標楷體" pitchFamily="65" charset="-120"/>
                <a:cs typeface="Tw Cen MT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00FF"/>
                </a:solidFill>
                <a:latin typeface="Arial" charset="0"/>
                <a:ea typeface="標楷體" pitchFamily="65" charset="-120"/>
                <a:cs typeface="標楷體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00FF"/>
                </a:solidFill>
                <a:latin typeface="Arial" charset="0"/>
                <a:ea typeface="標楷體" pitchFamily="65" charset="-120"/>
                <a:cs typeface="標楷體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00FF"/>
                </a:solidFill>
                <a:latin typeface="Arial" charset="0"/>
                <a:ea typeface="標楷體" pitchFamily="65" charset="-120"/>
                <a:cs typeface="標楷體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00FF"/>
                </a:solidFill>
                <a:latin typeface="Arial" charset="0"/>
                <a:ea typeface="標楷體" pitchFamily="65" charset="-120"/>
                <a:cs typeface="標楷體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4600">
                <a:solidFill>
                  <a:schemeClr val="tx2"/>
                </a:solidFill>
                <a:latin typeface="Arial" charset="0"/>
                <a:ea typeface="微軟正黑體" pitchFamily="34" charset="-120"/>
              </a:defRPr>
            </a:lvl9pPr>
          </a:lstStyle>
          <a:p>
            <a:r>
              <a:rPr lang="zh-TW" altLang="en-US" b="1" u="none" dirty="0"/>
              <a:t>附件一、底座</a:t>
            </a:r>
            <a:r>
              <a:rPr lang="en-US" altLang="zh-TW" b="1" u="none" dirty="0"/>
              <a:t>CLCC</a:t>
            </a:r>
            <a:endParaRPr lang="zh-TW" altLang="en-US" b="1" u="none" dirty="0"/>
          </a:p>
        </p:txBody>
      </p:sp>
      <p:grpSp>
        <p:nvGrpSpPr>
          <p:cNvPr id="138" name="群組 137">
            <a:extLst>
              <a:ext uri="{FF2B5EF4-FFF2-40B4-BE49-F238E27FC236}">
                <a16:creationId xmlns:a16="http://schemas.microsoft.com/office/drawing/2014/main" id="{E4C0AFE0-79B1-48A1-84A5-EB9FFA41D008}"/>
              </a:ext>
            </a:extLst>
          </p:cNvPr>
          <p:cNvGrpSpPr/>
          <p:nvPr/>
        </p:nvGrpSpPr>
        <p:grpSpPr>
          <a:xfrm>
            <a:off x="2158878" y="1105270"/>
            <a:ext cx="4826243" cy="4842459"/>
            <a:chOff x="1398969" y="252939"/>
            <a:chExt cx="6434991" cy="6456612"/>
          </a:xfrm>
        </p:grpSpPr>
        <p:cxnSp>
          <p:nvCxnSpPr>
            <p:cNvPr id="139" name="直線單箭頭接點 138">
              <a:extLst>
                <a:ext uri="{FF2B5EF4-FFF2-40B4-BE49-F238E27FC236}">
                  <a16:creationId xmlns:a16="http://schemas.microsoft.com/office/drawing/2014/main" id="{022ED9BF-1B71-4AD2-8DE0-2E0F6138D0A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084003" y="3711441"/>
              <a:ext cx="269319" cy="0"/>
            </a:xfrm>
            <a:prstGeom prst="straightConnector1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140" name="文字方塊 139">
              <a:extLst>
                <a:ext uri="{FF2B5EF4-FFF2-40B4-BE49-F238E27FC236}">
                  <a16:creationId xmlns:a16="http://schemas.microsoft.com/office/drawing/2014/main" id="{2E81D963-1D6C-4E30-AF8E-CB88DC5D9D77}"/>
                </a:ext>
              </a:extLst>
            </p:cNvPr>
            <p:cNvSpPr txBox="1"/>
            <p:nvPr/>
          </p:nvSpPr>
          <p:spPr>
            <a:xfrm>
              <a:off x="1617850" y="3568606"/>
              <a:ext cx="596744" cy="3077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900" dirty="0">
                  <a:solidFill>
                    <a:srgbClr val="0000FF"/>
                  </a:solidFill>
                </a:rPr>
                <a:t>Pin 1</a:t>
              </a:r>
              <a:endParaRPr lang="zh-TW" altLang="en-US" sz="900" dirty="0">
                <a:solidFill>
                  <a:srgbClr val="0000FF"/>
                </a:solidFill>
              </a:endParaRPr>
            </a:p>
          </p:txBody>
        </p:sp>
        <p:sp>
          <p:nvSpPr>
            <p:cNvPr id="141" name="文字方塊 140">
              <a:extLst>
                <a:ext uri="{FF2B5EF4-FFF2-40B4-BE49-F238E27FC236}">
                  <a16:creationId xmlns:a16="http://schemas.microsoft.com/office/drawing/2014/main" id="{06902E67-7A75-44D0-A74A-AD0491595EFC}"/>
                </a:ext>
              </a:extLst>
            </p:cNvPr>
            <p:cNvSpPr txBox="1"/>
            <p:nvPr/>
          </p:nvSpPr>
          <p:spPr>
            <a:xfrm>
              <a:off x="1936604" y="2338394"/>
              <a:ext cx="512783" cy="4001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75" b="1" spc="75" dirty="0">
                  <a:solidFill>
                    <a:srgbClr val="008000"/>
                  </a:solidFill>
                  <a:latin typeface="Calibri" panose="020F0502020204030204" pitchFamily="34" charset="0"/>
                  <a:ea typeface="Meiryo UI" panose="020B0604030504040204" pitchFamily="34" charset="-128"/>
                  <a:cs typeface="Calibri" panose="020F0502020204030204" pitchFamily="34" charset="0"/>
                </a:rPr>
                <a:t>VSSD</a:t>
              </a:r>
              <a:endParaRPr lang="zh-TW" altLang="en-US" sz="675" b="1" spc="75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42" name="文字方塊 141">
              <a:extLst>
                <a:ext uri="{FF2B5EF4-FFF2-40B4-BE49-F238E27FC236}">
                  <a16:creationId xmlns:a16="http://schemas.microsoft.com/office/drawing/2014/main" id="{03DF676F-8E9C-4C23-8DA5-B3E713100AF2}"/>
                </a:ext>
              </a:extLst>
            </p:cNvPr>
            <p:cNvSpPr txBox="1"/>
            <p:nvPr/>
          </p:nvSpPr>
          <p:spPr>
            <a:xfrm rot="16200000">
              <a:off x="2897854" y="652143"/>
              <a:ext cx="773849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00" b="1" spc="75" dirty="0">
                  <a:solidFill>
                    <a:srgbClr val="C00000"/>
                  </a:solidFill>
                  <a:latin typeface="Calibri" panose="020F0502020204030204" pitchFamily="34" charset="0"/>
                  <a:ea typeface="Meiryo UI" panose="020B0604030504040204" pitchFamily="34" charset="-128"/>
                  <a:cs typeface="Calibri" panose="020F0502020204030204" pitchFamily="34" charset="0"/>
                </a:rPr>
                <a:t>EP_VDD3V</a:t>
              </a:r>
              <a:endParaRPr lang="zh-TW" altLang="en-US" sz="600" b="1" spc="75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43" name="文字方塊 142">
              <a:extLst>
                <a:ext uri="{FF2B5EF4-FFF2-40B4-BE49-F238E27FC236}">
                  <a16:creationId xmlns:a16="http://schemas.microsoft.com/office/drawing/2014/main" id="{FB97F18A-2A78-4106-9532-59B3CD9F2350}"/>
                </a:ext>
              </a:extLst>
            </p:cNvPr>
            <p:cNvSpPr txBox="1"/>
            <p:nvPr/>
          </p:nvSpPr>
          <p:spPr>
            <a:xfrm>
              <a:off x="1721454" y="4434802"/>
              <a:ext cx="750689" cy="26161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75" b="1" spc="75" dirty="0">
                  <a:latin typeface="Calibri" panose="020F0502020204030204" pitchFamily="34" charset="0"/>
                  <a:ea typeface="Meiryo UI" panose="020B0604030504040204" pitchFamily="34" charset="-128"/>
                  <a:cs typeface="Calibri" panose="020F0502020204030204" pitchFamily="34" charset="0"/>
                </a:rPr>
                <a:t>EXT_CLK</a:t>
              </a:r>
              <a:endParaRPr lang="zh-TW" altLang="en-US" sz="675" b="1" spc="75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44" name="文字方塊 143">
              <a:extLst>
                <a:ext uri="{FF2B5EF4-FFF2-40B4-BE49-F238E27FC236}">
                  <a16:creationId xmlns:a16="http://schemas.microsoft.com/office/drawing/2014/main" id="{D267B8AF-D719-45F7-A33D-BDCC80CD0647}"/>
                </a:ext>
              </a:extLst>
            </p:cNvPr>
            <p:cNvSpPr txBox="1"/>
            <p:nvPr/>
          </p:nvSpPr>
          <p:spPr>
            <a:xfrm>
              <a:off x="1524428" y="4883818"/>
              <a:ext cx="937237" cy="4001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75" b="1" spc="75" dirty="0">
                  <a:latin typeface="Calibri" panose="020F0502020204030204" pitchFamily="34" charset="0"/>
                  <a:ea typeface="Meiryo UI" panose="020B0604030504040204" pitchFamily="34" charset="-128"/>
                  <a:cs typeface="Calibri" panose="020F0502020204030204" pitchFamily="34" charset="0"/>
                </a:rPr>
                <a:t>MS_SO_BAK</a:t>
              </a:r>
              <a:endParaRPr lang="zh-TW" altLang="en-US" sz="675" b="1" spc="75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45" name="文字方塊 144">
              <a:extLst>
                <a:ext uri="{FF2B5EF4-FFF2-40B4-BE49-F238E27FC236}">
                  <a16:creationId xmlns:a16="http://schemas.microsoft.com/office/drawing/2014/main" id="{B66664C6-C4E2-4749-B362-4CA88742FD61}"/>
                </a:ext>
              </a:extLst>
            </p:cNvPr>
            <p:cNvSpPr txBox="1"/>
            <p:nvPr/>
          </p:nvSpPr>
          <p:spPr>
            <a:xfrm>
              <a:off x="1647724" y="2756666"/>
              <a:ext cx="831781" cy="26161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75" b="1" spc="75" dirty="0">
                  <a:solidFill>
                    <a:srgbClr val="C00000"/>
                  </a:solidFill>
                  <a:latin typeface="Calibri" panose="020F0502020204030204" pitchFamily="34" charset="0"/>
                  <a:ea typeface="Meiryo UI" panose="020B0604030504040204" pitchFamily="34" charset="-128"/>
                  <a:cs typeface="Calibri" panose="020F0502020204030204" pitchFamily="34" charset="0"/>
                </a:rPr>
                <a:t>VDD3V_A</a:t>
              </a:r>
              <a:endParaRPr lang="zh-TW" altLang="en-US" sz="675" b="1" spc="75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46" name="文字方塊 145">
              <a:extLst>
                <a:ext uri="{FF2B5EF4-FFF2-40B4-BE49-F238E27FC236}">
                  <a16:creationId xmlns:a16="http://schemas.microsoft.com/office/drawing/2014/main" id="{424798E9-5704-4DAD-950B-F6237B998885}"/>
                </a:ext>
              </a:extLst>
            </p:cNvPr>
            <p:cNvSpPr txBox="1"/>
            <p:nvPr/>
          </p:nvSpPr>
          <p:spPr>
            <a:xfrm>
              <a:off x="1915033" y="3218872"/>
              <a:ext cx="555548" cy="26161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75" b="1" spc="75" dirty="0">
                  <a:solidFill>
                    <a:srgbClr val="33CC33"/>
                  </a:solidFill>
                  <a:latin typeface="Calibri" panose="020F0502020204030204" pitchFamily="34" charset="0"/>
                  <a:ea typeface="Meiryo UI" panose="020B0604030504040204" pitchFamily="34" charset="-128"/>
                  <a:cs typeface="Calibri" panose="020F0502020204030204" pitchFamily="34" charset="0"/>
                </a:rPr>
                <a:t>VSSA</a:t>
              </a:r>
              <a:endParaRPr lang="zh-TW" altLang="en-US" sz="675" b="1" spc="75" dirty="0">
                <a:solidFill>
                  <a:srgbClr val="33CC33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47" name="文字方塊 146">
              <a:extLst>
                <a:ext uri="{FF2B5EF4-FFF2-40B4-BE49-F238E27FC236}">
                  <a16:creationId xmlns:a16="http://schemas.microsoft.com/office/drawing/2014/main" id="{DBF187B7-68AF-4C58-A29D-04F3CA221676}"/>
                </a:ext>
              </a:extLst>
            </p:cNvPr>
            <p:cNvSpPr txBox="1"/>
            <p:nvPr/>
          </p:nvSpPr>
          <p:spPr>
            <a:xfrm rot="16200000">
              <a:off x="5507689" y="5918084"/>
              <a:ext cx="577377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00" b="1" spc="75" dirty="0">
                  <a:solidFill>
                    <a:srgbClr val="C00000"/>
                  </a:solidFill>
                  <a:latin typeface="Calibri" panose="020F0502020204030204" pitchFamily="34" charset="0"/>
                  <a:ea typeface="Meiryo UI" panose="020B0604030504040204" pitchFamily="34" charset="-128"/>
                  <a:cs typeface="Calibri" panose="020F0502020204030204" pitchFamily="34" charset="0"/>
                </a:rPr>
                <a:t>VDD3V</a:t>
              </a:r>
              <a:endParaRPr lang="zh-TW" altLang="en-US" sz="600" b="1" spc="75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48" name="文字方塊 147">
              <a:extLst>
                <a:ext uri="{FF2B5EF4-FFF2-40B4-BE49-F238E27FC236}">
                  <a16:creationId xmlns:a16="http://schemas.microsoft.com/office/drawing/2014/main" id="{A0EED08C-F1D9-4E0F-B2F1-92271218E7EA}"/>
                </a:ext>
              </a:extLst>
            </p:cNvPr>
            <p:cNvSpPr txBox="1"/>
            <p:nvPr/>
          </p:nvSpPr>
          <p:spPr>
            <a:xfrm rot="16200000">
              <a:off x="5964267" y="5862328"/>
              <a:ext cx="51278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00" b="1" spc="75" dirty="0">
                  <a:solidFill>
                    <a:srgbClr val="008000"/>
                  </a:solidFill>
                  <a:latin typeface="Calibri" panose="020F0502020204030204" pitchFamily="34" charset="0"/>
                  <a:ea typeface="Meiryo UI" panose="020B0604030504040204" pitchFamily="34" charset="-128"/>
                  <a:cs typeface="Calibri" panose="020F0502020204030204" pitchFamily="34" charset="0"/>
                </a:rPr>
                <a:t>VSSD</a:t>
              </a:r>
              <a:endParaRPr lang="zh-TW" altLang="en-US" sz="600" b="1" spc="75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49" name="文字方塊 148">
              <a:extLst>
                <a:ext uri="{FF2B5EF4-FFF2-40B4-BE49-F238E27FC236}">
                  <a16:creationId xmlns:a16="http://schemas.microsoft.com/office/drawing/2014/main" id="{6B88D5EF-9645-421E-B4ED-7443C35E8AA5}"/>
                </a:ext>
              </a:extLst>
            </p:cNvPr>
            <p:cNvSpPr txBox="1"/>
            <p:nvPr/>
          </p:nvSpPr>
          <p:spPr>
            <a:xfrm>
              <a:off x="7062157" y="3182674"/>
              <a:ext cx="771803" cy="26161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TW" sz="675" b="1" spc="75" dirty="0">
                  <a:latin typeface="Calibri" panose="020F0502020204030204" pitchFamily="34" charset="0"/>
                  <a:ea typeface="Meiryo UI" panose="020B0604030504040204" pitchFamily="34" charset="-128"/>
                  <a:cs typeface="Calibri" panose="020F0502020204030204" pitchFamily="34" charset="0"/>
                </a:rPr>
                <a:t>TEST_EN</a:t>
              </a:r>
              <a:endParaRPr lang="zh-TW" altLang="en-US" sz="675" b="1" spc="75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50" name="文字方塊 149">
              <a:extLst>
                <a:ext uri="{FF2B5EF4-FFF2-40B4-BE49-F238E27FC236}">
                  <a16:creationId xmlns:a16="http://schemas.microsoft.com/office/drawing/2014/main" id="{F73E5936-BD5E-4FE5-9C6A-F3A0E2537311}"/>
                </a:ext>
              </a:extLst>
            </p:cNvPr>
            <p:cNvSpPr txBox="1"/>
            <p:nvPr/>
          </p:nvSpPr>
          <p:spPr>
            <a:xfrm>
              <a:off x="7014643" y="3635578"/>
              <a:ext cx="630477" cy="26161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75" b="1" spc="75" dirty="0">
                  <a:latin typeface="Calibri" panose="020F0502020204030204" pitchFamily="34" charset="0"/>
                  <a:cs typeface="Calibri" panose="020F0502020204030204" pitchFamily="34" charset="0"/>
                </a:rPr>
                <a:t>GPIO0</a:t>
              </a:r>
              <a:endParaRPr lang="zh-TW" altLang="en-US" sz="675" b="1" spc="75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51" name="文字方塊 150">
              <a:extLst>
                <a:ext uri="{FF2B5EF4-FFF2-40B4-BE49-F238E27FC236}">
                  <a16:creationId xmlns:a16="http://schemas.microsoft.com/office/drawing/2014/main" id="{9BAE7861-5C98-4034-89A2-7FDED68FCECE}"/>
                </a:ext>
              </a:extLst>
            </p:cNvPr>
            <p:cNvSpPr txBox="1"/>
            <p:nvPr/>
          </p:nvSpPr>
          <p:spPr>
            <a:xfrm>
              <a:off x="7006535" y="4040804"/>
              <a:ext cx="638375" cy="26161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75" b="1" spc="75" dirty="0">
                  <a:latin typeface="Calibri" panose="020F0502020204030204" pitchFamily="34" charset="0"/>
                  <a:cs typeface="Calibri" panose="020F0502020204030204" pitchFamily="34" charset="0"/>
                </a:rPr>
                <a:t>GPIO1</a:t>
              </a:r>
              <a:endParaRPr lang="zh-TW" altLang="en-US" sz="675" b="1" spc="75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52" name="文字方塊 151">
              <a:extLst>
                <a:ext uri="{FF2B5EF4-FFF2-40B4-BE49-F238E27FC236}">
                  <a16:creationId xmlns:a16="http://schemas.microsoft.com/office/drawing/2014/main" id="{069967A9-9C68-4870-B800-8831396F5D62}"/>
                </a:ext>
              </a:extLst>
            </p:cNvPr>
            <p:cNvSpPr txBox="1"/>
            <p:nvPr/>
          </p:nvSpPr>
          <p:spPr>
            <a:xfrm>
              <a:off x="7030567" y="4473707"/>
              <a:ext cx="606939" cy="26161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75" b="1" spc="75" dirty="0">
                  <a:latin typeface="Calibri" panose="020F0502020204030204" pitchFamily="34" charset="0"/>
                  <a:cs typeface="Calibri" panose="020F0502020204030204" pitchFamily="34" charset="0"/>
                </a:rPr>
                <a:t>GPIO2</a:t>
              </a:r>
              <a:endParaRPr lang="zh-TW" altLang="en-US" sz="675" b="1" spc="75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53" name="文字方塊 152">
              <a:extLst>
                <a:ext uri="{FF2B5EF4-FFF2-40B4-BE49-F238E27FC236}">
                  <a16:creationId xmlns:a16="http://schemas.microsoft.com/office/drawing/2014/main" id="{196934D3-AEAC-407E-8E93-F6B822FE9490}"/>
                </a:ext>
              </a:extLst>
            </p:cNvPr>
            <p:cNvSpPr txBox="1"/>
            <p:nvPr/>
          </p:nvSpPr>
          <p:spPr>
            <a:xfrm>
              <a:off x="7036463" y="4905567"/>
              <a:ext cx="594849" cy="4001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75" b="1" spc="75" dirty="0">
                  <a:latin typeface="Calibri" panose="020F0502020204030204" pitchFamily="34" charset="0"/>
                  <a:cs typeface="Calibri" panose="020F0502020204030204" pitchFamily="34" charset="0"/>
                </a:rPr>
                <a:t>GPIO3</a:t>
              </a:r>
              <a:endParaRPr lang="zh-TW" altLang="en-US" sz="675" b="1" spc="75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54" name="文字方塊 153">
              <a:extLst>
                <a:ext uri="{FF2B5EF4-FFF2-40B4-BE49-F238E27FC236}">
                  <a16:creationId xmlns:a16="http://schemas.microsoft.com/office/drawing/2014/main" id="{C69DD7C0-0E63-4FB5-AF50-B01028D8708D}"/>
                </a:ext>
              </a:extLst>
            </p:cNvPr>
            <p:cNvSpPr txBox="1"/>
            <p:nvPr/>
          </p:nvSpPr>
          <p:spPr>
            <a:xfrm rot="16200000">
              <a:off x="2826588" y="6059589"/>
              <a:ext cx="8855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00" b="1" spc="75" dirty="0">
                  <a:latin typeface="Calibri" panose="020F0502020204030204" pitchFamily="34" charset="0"/>
                  <a:ea typeface="Meiryo UI" panose="020B0604030504040204" pitchFamily="34" charset="-128"/>
                  <a:cs typeface="Calibri" panose="020F0502020204030204" pitchFamily="34" charset="0"/>
                </a:rPr>
                <a:t>EXT_CLK_EN</a:t>
              </a:r>
              <a:endParaRPr lang="zh-TW" altLang="en-US" sz="600" b="1" spc="75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55" name="文字方塊 154">
              <a:extLst>
                <a:ext uri="{FF2B5EF4-FFF2-40B4-BE49-F238E27FC236}">
                  <a16:creationId xmlns:a16="http://schemas.microsoft.com/office/drawing/2014/main" id="{D7296B11-EED8-4257-9067-3BCD9805F946}"/>
                </a:ext>
              </a:extLst>
            </p:cNvPr>
            <p:cNvSpPr txBox="1"/>
            <p:nvPr/>
          </p:nvSpPr>
          <p:spPr>
            <a:xfrm rot="16200000">
              <a:off x="3240230" y="6082092"/>
              <a:ext cx="885587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00" b="1" spc="75" dirty="0">
                  <a:latin typeface="Calibri" panose="020F0502020204030204" pitchFamily="34" charset="0"/>
                  <a:ea typeface="Meiryo UI" panose="020B0604030504040204" pitchFamily="34" charset="-128"/>
                  <a:cs typeface="Calibri" panose="020F0502020204030204" pitchFamily="34" charset="0"/>
                </a:rPr>
                <a:t>SDIO_IO_SEL</a:t>
              </a:r>
              <a:endParaRPr lang="zh-TW" altLang="en-US" sz="600" b="1" spc="75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56" name="文字方塊 155">
              <a:extLst>
                <a:ext uri="{FF2B5EF4-FFF2-40B4-BE49-F238E27FC236}">
                  <a16:creationId xmlns:a16="http://schemas.microsoft.com/office/drawing/2014/main" id="{300CB994-7E3F-4041-9FB9-DDE662E1F93E}"/>
                </a:ext>
              </a:extLst>
            </p:cNvPr>
            <p:cNvSpPr txBox="1"/>
            <p:nvPr/>
          </p:nvSpPr>
          <p:spPr>
            <a:xfrm rot="16200000">
              <a:off x="3629390" y="611939"/>
              <a:ext cx="979611" cy="26161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75" b="1" spc="75" dirty="0">
                  <a:solidFill>
                    <a:srgbClr val="33CC33"/>
                  </a:solidFill>
                  <a:latin typeface="Calibri" panose="020F0502020204030204" pitchFamily="34" charset="0"/>
                  <a:ea typeface="Meiryo UI" panose="020B0604030504040204" pitchFamily="34" charset="-128"/>
                  <a:cs typeface="Calibri" panose="020F0502020204030204" pitchFamily="34" charset="0"/>
                </a:rPr>
                <a:t>VSSD_S(DIG)</a:t>
              </a:r>
              <a:endParaRPr lang="zh-TW" altLang="en-US" sz="675" b="1" spc="75" dirty="0">
                <a:solidFill>
                  <a:srgbClr val="33CC33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57" name="文字方塊 156">
              <a:extLst>
                <a:ext uri="{FF2B5EF4-FFF2-40B4-BE49-F238E27FC236}">
                  <a16:creationId xmlns:a16="http://schemas.microsoft.com/office/drawing/2014/main" id="{88DCDF51-0615-434D-9474-29767E4DC08F}"/>
                </a:ext>
              </a:extLst>
            </p:cNvPr>
            <p:cNvSpPr txBox="1"/>
            <p:nvPr/>
          </p:nvSpPr>
          <p:spPr>
            <a:xfrm rot="16200000">
              <a:off x="3810001" y="5924976"/>
              <a:ext cx="581305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00" b="1" spc="75" dirty="0">
                  <a:latin typeface="Calibri" panose="020F0502020204030204" pitchFamily="34" charset="0"/>
                  <a:cs typeface="Calibri" panose="020F0502020204030204" pitchFamily="34" charset="0"/>
                </a:rPr>
                <a:t>MS_SO</a:t>
              </a:r>
              <a:endParaRPr lang="zh-TW" altLang="en-US" sz="600" b="1" spc="75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58" name="文字方塊 157">
              <a:extLst>
                <a:ext uri="{FF2B5EF4-FFF2-40B4-BE49-F238E27FC236}">
                  <a16:creationId xmlns:a16="http://schemas.microsoft.com/office/drawing/2014/main" id="{7221862E-0533-48B1-BCF7-CD0568D8D32C}"/>
                </a:ext>
              </a:extLst>
            </p:cNvPr>
            <p:cNvSpPr txBox="1"/>
            <p:nvPr/>
          </p:nvSpPr>
          <p:spPr>
            <a:xfrm rot="16200000">
              <a:off x="4238745" y="5908588"/>
              <a:ext cx="564667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00" b="1" spc="75" dirty="0">
                  <a:latin typeface="Calibri" panose="020F0502020204030204" pitchFamily="34" charset="0"/>
                  <a:cs typeface="Calibri" panose="020F0502020204030204" pitchFamily="34" charset="0"/>
                </a:rPr>
                <a:t>MS_SI</a:t>
              </a:r>
              <a:endParaRPr lang="zh-TW" altLang="en-US" sz="600" b="1" spc="75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72" name="文字方塊 171">
              <a:extLst>
                <a:ext uri="{FF2B5EF4-FFF2-40B4-BE49-F238E27FC236}">
                  <a16:creationId xmlns:a16="http://schemas.microsoft.com/office/drawing/2014/main" id="{D329C768-E490-4AF2-8945-7A2D537CB525}"/>
                </a:ext>
              </a:extLst>
            </p:cNvPr>
            <p:cNvSpPr txBox="1"/>
            <p:nvPr/>
          </p:nvSpPr>
          <p:spPr>
            <a:xfrm rot="16200000">
              <a:off x="4688703" y="5913886"/>
              <a:ext cx="545385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00" b="1" spc="75" dirty="0">
                  <a:latin typeface="Calibri" panose="020F0502020204030204" pitchFamily="34" charset="0"/>
                  <a:cs typeface="Calibri" panose="020F0502020204030204" pitchFamily="34" charset="0"/>
                </a:rPr>
                <a:t>MS_SK</a:t>
              </a:r>
              <a:endParaRPr lang="zh-TW" altLang="en-US" sz="600" b="1" spc="75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73" name="文字方塊 172">
              <a:extLst>
                <a:ext uri="{FF2B5EF4-FFF2-40B4-BE49-F238E27FC236}">
                  <a16:creationId xmlns:a16="http://schemas.microsoft.com/office/drawing/2014/main" id="{4BA6AC1B-AD33-400B-8E20-B62C7686FE68}"/>
                </a:ext>
              </a:extLst>
            </p:cNvPr>
            <p:cNvSpPr txBox="1"/>
            <p:nvPr/>
          </p:nvSpPr>
          <p:spPr>
            <a:xfrm rot="16200000">
              <a:off x="5064023" y="5943296"/>
              <a:ext cx="629729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00" b="1" spc="75" dirty="0">
                  <a:latin typeface="Calibri" panose="020F0502020204030204" pitchFamily="34" charset="0"/>
                  <a:cs typeface="Calibri" panose="020F0502020204030204" pitchFamily="34" charset="0"/>
                </a:rPr>
                <a:t>MS_CSN</a:t>
              </a:r>
              <a:endParaRPr lang="zh-TW" altLang="en-US" sz="600" b="1" spc="75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74" name="文字方塊 173">
              <a:extLst>
                <a:ext uri="{FF2B5EF4-FFF2-40B4-BE49-F238E27FC236}">
                  <a16:creationId xmlns:a16="http://schemas.microsoft.com/office/drawing/2014/main" id="{47A33BF1-319C-4DC2-8133-4F78DB0AE626}"/>
                </a:ext>
              </a:extLst>
            </p:cNvPr>
            <p:cNvSpPr txBox="1"/>
            <p:nvPr/>
          </p:nvSpPr>
          <p:spPr>
            <a:xfrm rot="16200000">
              <a:off x="4526305" y="555583"/>
              <a:ext cx="896871" cy="4001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75" b="1" spc="75" dirty="0">
                  <a:solidFill>
                    <a:srgbClr val="33CC33"/>
                  </a:solidFill>
                  <a:latin typeface="Calibri" panose="020F0502020204030204" pitchFamily="34" charset="0"/>
                  <a:ea typeface="Meiryo UI" panose="020B0604030504040204" pitchFamily="34" charset="-128"/>
                  <a:cs typeface="Calibri" panose="020F0502020204030204" pitchFamily="34" charset="0"/>
                </a:rPr>
                <a:t>VSSA_S(ELE)</a:t>
              </a:r>
              <a:endParaRPr lang="zh-TW" altLang="en-US" sz="675" b="1" spc="75" dirty="0">
                <a:solidFill>
                  <a:srgbClr val="33CC33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75" name="文字方塊 174">
              <a:extLst>
                <a:ext uri="{FF2B5EF4-FFF2-40B4-BE49-F238E27FC236}">
                  <a16:creationId xmlns:a16="http://schemas.microsoft.com/office/drawing/2014/main" id="{B2253046-1BAF-4F82-9239-16BC495D13D1}"/>
                </a:ext>
              </a:extLst>
            </p:cNvPr>
            <p:cNvSpPr txBox="1"/>
            <p:nvPr/>
          </p:nvSpPr>
          <p:spPr>
            <a:xfrm>
              <a:off x="1398969" y="1887439"/>
              <a:ext cx="1085907" cy="26161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75" b="1" spc="75" dirty="0">
                  <a:solidFill>
                    <a:srgbClr val="008000"/>
                  </a:solidFill>
                  <a:latin typeface="Calibri" panose="020F0502020204030204" pitchFamily="34" charset="0"/>
                  <a:ea typeface="Meiryo UI" panose="020B0604030504040204" pitchFamily="34" charset="-128"/>
                  <a:cs typeface="Calibri" panose="020F0502020204030204" pitchFamily="34" charset="0"/>
                </a:rPr>
                <a:t>S/R Shielding</a:t>
              </a:r>
              <a:endParaRPr lang="zh-TW" altLang="en-US" sz="675" b="1" spc="75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78" name="文字方塊 177">
              <a:extLst>
                <a:ext uri="{FF2B5EF4-FFF2-40B4-BE49-F238E27FC236}">
                  <a16:creationId xmlns:a16="http://schemas.microsoft.com/office/drawing/2014/main" id="{1803C5DE-F233-44EC-89F3-971ACAA77550}"/>
                </a:ext>
              </a:extLst>
            </p:cNvPr>
            <p:cNvSpPr txBox="1"/>
            <p:nvPr/>
          </p:nvSpPr>
          <p:spPr>
            <a:xfrm>
              <a:off x="1582980" y="4047406"/>
              <a:ext cx="861829" cy="4001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75" b="1" spc="75" dirty="0">
                  <a:latin typeface="Calibri" panose="020F0502020204030204" pitchFamily="34" charset="0"/>
                  <a:ea typeface="Meiryo UI" panose="020B0604030504040204" pitchFamily="34" charset="-128"/>
                  <a:cs typeface="Calibri" panose="020F0502020204030204" pitchFamily="34" charset="0"/>
                </a:rPr>
                <a:t>EXT_RST_N</a:t>
              </a:r>
              <a:endParaRPr lang="zh-TW" altLang="en-US" sz="675" b="1" spc="75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grpSp>
          <p:nvGrpSpPr>
            <p:cNvPr id="184" name="群組 183">
              <a:extLst>
                <a:ext uri="{FF2B5EF4-FFF2-40B4-BE49-F238E27FC236}">
                  <a16:creationId xmlns:a16="http://schemas.microsoft.com/office/drawing/2014/main" id="{038F4CD7-DD3B-41F7-859D-E29E66979381}"/>
                </a:ext>
              </a:extLst>
            </p:cNvPr>
            <p:cNvGrpSpPr/>
            <p:nvPr/>
          </p:nvGrpSpPr>
          <p:grpSpPr>
            <a:xfrm>
              <a:off x="2345789" y="1129620"/>
              <a:ext cx="4790106" cy="4790106"/>
              <a:chOff x="2345789" y="1129620"/>
              <a:chExt cx="4790106" cy="4790106"/>
            </a:xfrm>
          </p:grpSpPr>
          <p:pic>
            <p:nvPicPr>
              <p:cNvPr id="186" name="圖片 185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345789" y="1129620"/>
                <a:ext cx="4790106" cy="4790106"/>
              </a:xfrm>
              <a:prstGeom prst="rect">
                <a:avLst/>
              </a:prstGeom>
            </p:spPr>
          </p:pic>
          <p:pic>
            <p:nvPicPr>
              <p:cNvPr id="187" name="圖片 186">
                <a:extLst>
                  <a:ext uri="{FF2B5EF4-FFF2-40B4-BE49-F238E27FC236}">
                    <a16:creationId xmlns:a16="http://schemas.microsoft.com/office/drawing/2014/main" id="{7005C959-089B-454C-83EE-CC048496CCE0}"/>
                  </a:ext>
                </a:extLst>
              </p:cNvPr>
              <p:cNvPicPr>
                <a:picLocks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284779" y="3933304"/>
                <a:ext cx="2993816" cy="1151584"/>
              </a:xfrm>
              <a:prstGeom prst="rect">
                <a:avLst/>
              </a:prstGeom>
            </p:spPr>
          </p:pic>
          <p:pic>
            <p:nvPicPr>
              <p:cNvPr id="188" name="圖片 187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 rot="16200000">
                <a:off x="3328854" y="2449566"/>
                <a:ext cx="716053" cy="748454"/>
              </a:xfrm>
              <a:prstGeom prst="rect">
                <a:avLst/>
              </a:prstGeom>
              <a:ln w="12700">
                <a:solidFill>
                  <a:schemeClr val="tx1"/>
                </a:solidFill>
              </a:ln>
            </p:spPr>
          </p:pic>
          <p:cxnSp>
            <p:nvCxnSpPr>
              <p:cNvPr id="189" name="直線接點 188">
                <a:extLst>
                  <a:ext uri="{FF2B5EF4-FFF2-40B4-BE49-F238E27FC236}">
                    <a16:creationId xmlns:a16="http://schemas.microsoft.com/office/drawing/2014/main" id="{79E2B49F-C541-40BE-BA34-85E9895AB45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 flipV="1">
                <a:off x="3863925" y="2152865"/>
                <a:ext cx="110235" cy="342200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0" name="直線接點 189">
                <a:extLst>
                  <a:ext uri="{FF2B5EF4-FFF2-40B4-BE49-F238E27FC236}">
                    <a16:creationId xmlns:a16="http://schemas.microsoft.com/office/drawing/2014/main" id="{B4DD1AD5-DCED-40FA-9BB4-453D3F969D9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4035160" y="2231754"/>
                <a:ext cx="67891" cy="255185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1" name="直線接點 190">
                <a:extLst>
                  <a:ext uri="{FF2B5EF4-FFF2-40B4-BE49-F238E27FC236}">
                    <a16:creationId xmlns:a16="http://schemas.microsoft.com/office/drawing/2014/main" id="{F020B9D3-FD7D-4061-9907-D01B14AF097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3874944" y="3142018"/>
                <a:ext cx="89321" cy="273814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2" name="直線接點 191">
                <a:extLst>
                  <a:ext uri="{FF2B5EF4-FFF2-40B4-BE49-F238E27FC236}">
                    <a16:creationId xmlns:a16="http://schemas.microsoft.com/office/drawing/2014/main" id="{45381C83-6778-4E31-A29D-BB3E2531478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3941090" y="3142018"/>
                <a:ext cx="94473" cy="261495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3" name="直線接點 192">
                <a:extLst>
                  <a:ext uri="{FF2B5EF4-FFF2-40B4-BE49-F238E27FC236}">
                    <a16:creationId xmlns:a16="http://schemas.microsoft.com/office/drawing/2014/main" id="{C741D181-1613-48AC-BC2C-A5D9935DAA1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 flipV="1">
                <a:off x="3617249" y="2093973"/>
                <a:ext cx="234564" cy="418118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4" name="直線接點 193">
                <a:extLst>
                  <a:ext uri="{FF2B5EF4-FFF2-40B4-BE49-F238E27FC236}">
                    <a16:creationId xmlns:a16="http://schemas.microsoft.com/office/drawing/2014/main" id="{6EE89E54-47FD-40DC-8D03-C4625894AD4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 flipV="1">
                <a:off x="3250943" y="1560752"/>
                <a:ext cx="541409" cy="953602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5" name="直線接點 194">
                <a:extLst>
                  <a:ext uri="{FF2B5EF4-FFF2-40B4-BE49-F238E27FC236}">
                    <a16:creationId xmlns:a16="http://schemas.microsoft.com/office/drawing/2014/main" id="{BC8A8940-E261-4C34-B008-C51B402043A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3198831" y="4786975"/>
                <a:ext cx="270443" cy="270416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6" name="直線接點 195">
                <a:extLst>
                  <a:ext uri="{FF2B5EF4-FFF2-40B4-BE49-F238E27FC236}">
                    <a16:creationId xmlns:a16="http://schemas.microsoft.com/office/drawing/2014/main" id="{6267A30D-0036-49BB-837A-CFFC279F045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3379904" y="4792961"/>
                <a:ext cx="162964" cy="283756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7" name="直線接點 196">
                <a:extLst>
                  <a:ext uri="{FF2B5EF4-FFF2-40B4-BE49-F238E27FC236}">
                    <a16:creationId xmlns:a16="http://schemas.microsoft.com/office/drawing/2014/main" id="{1853E273-A8F0-402F-A7E0-21510B97939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3561595" y="4783370"/>
                <a:ext cx="48238" cy="279601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8" name="直線接點 197">
                <a:extLst>
                  <a:ext uri="{FF2B5EF4-FFF2-40B4-BE49-F238E27FC236}">
                    <a16:creationId xmlns:a16="http://schemas.microsoft.com/office/drawing/2014/main" id="{B5306A2C-8EC4-48D4-8AF8-DF67F514F40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 flipV="1">
                <a:off x="3683024" y="4792119"/>
                <a:ext cx="70956" cy="256793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9" name="直線接點 198">
                <a:extLst>
                  <a:ext uri="{FF2B5EF4-FFF2-40B4-BE49-F238E27FC236}">
                    <a16:creationId xmlns:a16="http://schemas.microsoft.com/office/drawing/2014/main" id="{F67AAEC3-403F-4918-96DB-F4EA7F39167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>
                <a:off x="3683025" y="4792961"/>
                <a:ext cx="535359" cy="671759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triangle" w="sm" len="med"/>
              </a:ln>
              <a:effectLst/>
            </p:spPr>
          </p:cxnSp>
          <p:cxnSp>
            <p:nvCxnSpPr>
              <p:cNvPr id="200" name="直線接點 199">
                <a:extLst>
                  <a:ext uri="{FF2B5EF4-FFF2-40B4-BE49-F238E27FC236}">
                    <a16:creationId xmlns:a16="http://schemas.microsoft.com/office/drawing/2014/main" id="{E4A2D0F1-B0F5-474F-9DDF-B612EF21948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>
                <a:off x="3250943" y="4799192"/>
                <a:ext cx="875121" cy="689808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triangle" w="sm" len="med"/>
              </a:ln>
              <a:effectLst/>
            </p:spPr>
          </p:cxnSp>
          <p:cxnSp>
            <p:nvCxnSpPr>
              <p:cNvPr id="201" name="直線接點 200">
                <a:extLst>
                  <a:ext uri="{FF2B5EF4-FFF2-40B4-BE49-F238E27FC236}">
                    <a16:creationId xmlns:a16="http://schemas.microsoft.com/office/drawing/2014/main" id="{F9EA7E65-8722-4081-9F1C-42004816937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>
                <a:off x="4606919" y="4783370"/>
                <a:ext cx="64328" cy="211121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sm" len="med"/>
              </a:ln>
              <a:effectLst/>
            </p:spPr>
          </p:cxnSp>
          <p:cxnSp>
            <p:nvCxnSpPr>
              <p:cNvPr id="202" name="直線接點 201">
                <a:extLst>
                  <a:ext uri="{FF2B5EF4-FFF2-40B4-BE49-F238E27FC236}">
                    <a16:creationId xmlns:a16="http://schemas.microsoft.com/office/drawing/2014/main" id="{51630186-8F1A-4D16-A05A-89DF6658531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4501580" y="4776503"/>
                <a:ext cx="79218" cy="217986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3" name="直線接點 202">
                <a:extLst>
                  <a:ext uri="{FF2B5EF4-FFF2-40B4-BE49-F238E27FC236}">
                    <a16:creationId xmlns:a16="http://schemas.microsoft.com/office/drawing/2014/main" id="{DBFC01FE-24D5-4554-ACFD-FDA1A490739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4126951" y="4779420"/>
                <a:ext cx="184801" cy="327908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4" name="直線接點 203">
                <a:extLst>
                  <a:ext uri="{FF2B5EF4-FFF2-40B4-BE49-F238E27FC236}">
                    <a16:creationId xmlns:a16="http://schemas.microsoft.com/office/drawing/2014/main" id="{51630186-8F1A-4D16-A05A-89DF6658531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4404320" y="4791817"/>
                <a:ext cx="85190" cy="202674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5" name="直線接點 204">
                <a:extLst>
                  <a:ext uri="{FF2B5EF4-FFF2-40B4-BE49-F238E27FC236}">
                    <a16:creationId xmlns:a16="http://schemas.microsoft.com/office/drawing/2014/main" id="{DBFC01FE-24D5-4554-ACFD-FDA1A490739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4226487" y="4779419"/>
                <a:ext cx="175862" cy="324559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6" name="直線接點 205">
                <a:extLst>
                  <a:ext uri="{FF2B5EF4-FFF2-40B4-BE49-F238E27FC236}">
                    <a16:creationId xmlns:a16="http://schemas.microsoft.com/office/drawing/2014/main" id="{4CF28689-3060-4908-A2E5-0247CA18B67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>
                <a:off x="4103051" y="4783370"/>
                <a:ext cx="1180782" cy="681350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7" name="直線接點 206">
                <a:extLst>
                  <a:ext uri="{FF2B5EF4-FFF2-40B4-BE49-F238E27FC236}">
                    <a16:creationId xmlns:a16="http://schemas.microsoft.com/office/drawing/2014/main" id="{22EB291B-543B-44F5-B924-961B170C4BD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>
                <a:off x="4501580" y="4783370"/>
                <a:ext cx="877306" cy="705630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8" name="直線接點 207">
                <a:extLst>
                  <a:ext uri="{FF2B5EF4-FFF2-40B4-BE49-F238E27FC236}">
                    <a16:creationId xmlns:a16="http://schemas.microsoft.com/office/drawing/2014/main" id="{7084D518-7CF3-4E85-99EA-24ED991BBDC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>
                <a:off x="4937943" y="4783370"/>
                <a:ext cx="525436" cy="681350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9" name="直線接點 208">
                <a:extLst>
                  <a:ext uri="{FF2B5EF4-FFF2-40B4-BE49-F238E27FC236}">
                    <a16:creationId xmlns:a16="http://schemas.microsoft.com/office/drawing/2014/main" id="{7088042B-F3DE-48BA-A5DD-45E08D0F63C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>
                <a:off x="5357764" y="4783370"/>
                <a:ext cx="195032" cy="705630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0" name="直線接點 209">
                <a:extLst>
                  <a:ext uri="{FF2B5EF4-FFF2-40B4-BE49-F238E27FC236}">
                    <a16:creationId xmlns:a16="http://schemas.microsoft.com/office/drawing/2014/main" id="{0630F3F5-287D-4CA9-AE27-B46CB66143D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743259" y="4791817"/>
                <a:ext cx="25130" cy="672903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1" name="直線接點 210">
                <a:extLst>
                  <a:ext uri="{FF2B5EF4-FFF2-40B4-BE49-F238E27FC236}">
                    <a16:creationId xmlns:a16="http://schemas.microsoft.com/office/drawing/2014/main" id="{0424B07E-F241-44F4-94C2-25402262C33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823663" y="4783370"/>
                <a:ext cx="31074" cy="211121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2" name="直線接點 211">
                <a:extLst>
                  <a:ext uri="{FF2B5EF4-FFF2-40B4-BE49-F238E27FC236}">
                    <a16:creationId xmlns:a16="http://schemas.microsoft.com/office/drawing/2014/main" id="{0139393C-2941-4032-B881-527925A722B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5571634" y="4783370"/>
                <a:ext cx="87133" cy="320608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3" name="直線接點 212">
                <a:extLst>
                  <a:ext uri="{FF2B5EF4-FFF2-40B4-BE49-F238E27FC236}">
                    <a16:creationId xmlns:a16="http://schemas.microsoft.com/office/drawing/2014/main" id="{35D605EB-41E3-4EEB-9852-0C7671CFA32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5915712" y="4791817"/>
                <a:ext cx="319358" cy="650724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4" name="直線接點 213">
                <a:extLst>
                  <a:ext uri="{FF2B5EF4-FFF2-40B4-BE49-F238E27FC236}">
                    <a16:creationId xmlns:a16="http://schemas.microsoft.com/office/drawing/2014/main" id="{BB9266F3-614E-4569-92FE-99B610E86B7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 flipV="1">
                <a:off x="6071511" y="4788391"/>
                <a:ext cx="643447" cy="232111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15" name="直線接點 214">
                <a:extLst>
                  <a:ext uri="{FF2B5EF4-FFF2-40B4-BE49-F238E27FC236}">
                    <a16:creationId xmlns:a16="http://schemas.microsoft.com/office/drawing/2014/main" id="{E40F6831-F8AF-4BA7-8921-573A440394A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>
                <a:off x="6227555" y="3732949"/>
                <a:ext cx="469724" cy="889873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9" name="直線接點 248">
                <a:extLst>
                  <a:ext uri="{FF2B5EF4-FFF2-40B4-BE49-F238E27FC236}">
                    <a16:creationId xmlns:a16="http://schemas.microsoft.com/office/drawing/2014/main" id="{9D457645-7BAE-4BCE-ADCC-2C40BC0BE19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>
                <a:off x="6222764" y="4173150"/>
                <a:ext cx="467354" cy="508130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0" name="直線接點 249">
                <a:extLst>
                  <a:ext uri="{FF2B5EF4-FFF2-40B4-BE49-F238E27FC236}">
                    <a16:creationId xmlns:a16="http://schemas.microsoft.com/office/drawing/2014/main" id="{6BC0A80C-EC45-4E8C-9731-357399765D5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>
                <a:off x="6218354" y="4567787"/>
                <a:ext cx="472094" cy="164950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1" name="直線接點 250">
                <a:extLst>
                  <a:ext uri="{FF2B5EF4-FFF2-40B4-BE49-F238E27FC236}">
                    <a16:creationId xmlns:a16="http://schemas.microsoft.com/office/drawing/2014/main" id="{66B5D704-9D18-40F1-955C-D8435BE2608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6219514" y="3296846"/>
                <a:ext cx="462249" cy="1267032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2" name="直線接點 251">
                <a:extLst>
                  <a:ext uri="{FF2B5EF4-FFF2-40B4-BE49-F238E27FC236}">
                    <a16:creationId xmlns:a16="http://schemas.microsoft.com/office/drawing/2014/main" id="{007D8F4F-E421-43AF-A9F0-77DD14DA430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 flipV="1">
                <a:off x="2839288" y="4138018"/>
                <a:ext cx="499220" cy="461585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3" name="直線接點 252">
                <a:extLst>
                  <a:ext uri="{FF2B5EF4-FFF2-40B4-BE49-F238E27FC236}">
                    <a16:creationId xmlns:a16="http://schemas.microsoft.com/office/drawing/2014/main" id="{37E3AB50-574F-4BCB-BCCF-E34B078E2AF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786234" y="4564361"/>
                <a:ext cx="567986" cy="101198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4" name="直線接點 253">
                <a:extLst>
                  <a:ext uri="{FF2B5EF4-FFF2-40B4-BE49-F238E27FC236}">
                    <a16:creationId xmlns:a16="http://schemas.microsoft.com/office/drawing/2014/main" id="{464A2B21-797C-4040-8DAD-581FA2F9266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2812454" y="4725364"/>
                <a:ext cx="533614" cy="278109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6" name="直線接點 255">
                <a:extLst>
                  <a:ext uri="{FF2B5EF4-FFF2-40B4-BE49-F238E27FC236}">
                    <a16:creationId xmlns:a16="http://schemas.microsoft.com/office/drawing/2014/main" id="{81F18929-60CF-428A-89A9-38847CD752FF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 flipV="1">
                <a:off x="2832445" y="2844964"/>
                <a:ext cx="626903" cy="1137084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7" name="直線接點 256">
                <a:extLst>
                  <a:ext uri="{FF2B5EF4-FFF2-40B4-BE49-F238E27FC236}">
                    <a16:creationId xmlns:a16="http://schemas.microsoft.com/office/drawing/2014/main" id="{2814C7EB-A318-4777-B598-F36D7796033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812543" y="3268718"/>
                <a:ext cx="520518" cy="707344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8" name="直線接點 257">
                <a:extLst>
                  <a:ext uri="{FF2B5EF4-FFF2-40B4-BE49-F238E27FC236}">
                    <a16:creationId xmlns:a16="http://schemas.microsoft.com/office/drawing/2014/main" id="{EC68A574-D490-4BC1-82C5-ADAC97B645C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3541860" y="3519938"/>
                <a:ext cx="385198" cy="462110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59" name="直線接點 258">
                <a:extLst>
                  <a:ext uri="{FF2B5EF4-FFF2-40B4-BE49-F238E27FC236}">
                    <a16:creationId xmlns:a16="http://schemas.microsoft.com/office/drawing/2014/main" id="{77C7647C-B3F5-45E8-BDC1-5B7B5EDA05A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3495567" y="3134385"/>
                <a:ext cx="300858" cy="374336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60" name="直線接點 259">
                <a:extLst>
                  <a:ext uri="{FF2B5EF4-FFF2-40B4-BE49-F238E27FC236}">
                    <a16:creationId xmlns:a16="http://schemas.microsoft.com/office/drawing/2014/main" id="{A74727F0-E4E9-4B46-A812-B4A80890F40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3673561" y="3143049"/>
                <a:ext cx="178432" cy="371281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61" name="直線接點 260">
                <a:extLst>
                  <a:ext uri="{FF2B5EF4-FFF2-40B4-BE49-F238E27FC236}">
                    <a16:creationId xmlns:a16="http://schemas.microsoft.com/office/drawing/2014/main" id="{EC68A574-D490-4BC1-82C5-ADAC97B645C4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3647443" y="3687289"/>
                <a:ext cx="565401" cy="288769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grpSp>
            <p:nvGrpSpPr>
              <p:cNvPr id="262" name="群組 261">
                <a:extLst>
                  <a:ext uri="{FF2B5EF4-FFF2-40B4-BE49-F238E27FC236}">
                    <a16:creationId xmlns:a16="http://schemas.microsoft.com/office/drawing/2014/main" id="{8AA92F39-D8E5-45F8-99E9-7C5FD591BCDA}"/>
                  </a:ext>
                </a:extLst>
              </p:cNvPr>
              <p:cNvGrpSpPr/>
              <p:nvPr/>
            </p:nvGrpSpPr>
            <p:grpSpPr>
              <a:xfrm>
                <a:off x="3144130" y="5318251"/>
                <a:ext cx="3315200" cy="313819"/>
                <a:chOff x="3144130" y="5318251"/>
                <a:chExt cx="3315200" cy="313819"/>
              </a:xfrm>
            </p:grpSpPr>
            <p:sp>
              <p:nvSpPr>
                <p:cNvPr id="316" name="文字方塊 315">
                  <a:extLst>
                    <a:ext uri="{FF2B5EF4-FFF2-40B4-BE49-F238E27FC236}">
                      <a16:creationId xmlns:a16="http://schemas.microsoft.com/office/drawing/2014/main" id="{FA4CC481-B429-41AE-A202-C5FA409B6300}"/>
                    </a:ext>
                  </a:extLst>
                </p:cNvPr>
                <p:cNvSpPr txBox="1"/>
                <p:nvPr/>
              </p:nvSpPr>
              <p:spPr>
                <a:xfrm>
                  <a:off x="3144130" y="5339682"/>
                  <a:ext cx="325304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5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17" name="文字方塊 316">
                  <a:extLst>
                    <a:ext uri="{FF2B5EF4-FFF2-40B4-BE49-F238E27FC236}">
                      <a16:creationId xmlns:a16="http://schemas.microsoft.com/office/drawing/2014/main" id="{5E50DD86-4AE6-47BF-9719-C78309DCE7A9}"/>
                    </a:ext>
                  </a:extLst>
                </p:cNvPr>
                <p:cNvSpPr txBox="1"/>
                <p:nvPr/>
              </p:nvSpPr>
              <p:spPr>
                <a:xfrm>
                  <a:off x="3576005" y="5337823"/>
                  <a:ext cx="325304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6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18" name="文字方塊 317">
                  <a:extLst>
                    <a:ext uri="{FF2B5EF4-FFF2-40B4-BE49-F238E27FC236}">
                      <a16:creationId xmlns:a16="http://schemas.microsoft.com/office/drawing/2014/main" id="{3862A9A8-C4CC-4446-9B17-8976CD7981EE}"/>
                    </a:ext>
                  </a:extLst>
                </p:cNvPr>
                <p:cNvSpPr txBox="1"/>
                <p:nvPr/>
              </p:nvSpPr>
              <p:spPr>
                <a:xfrm>
                  <a:off x="3984929" y="5338420"/>
                  <a:ext cx="325304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7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19" name="文字方塊 318">
                  <a:extLst>
                    <a:ext uri="{FF2B5EF4-FFF2-40B4-BE49-F238E27FC236}">
                      <a16:creationId xmlns:a16="http://schemas.microsoft.com/office/drawing/2014/main" id="{5B5C85E2-804F-4526-B2AF-240991FD4591}"/>
                    </a:ext>
                  </a:extLst>
                </p:cNvPr>
                <p:cNvSpPr txBox="1"/>
                <p:nvPr/>
              </p:nvSpPr>
              <p:spPr>
                <a:xfrm>
                  <a:off x="4412463" y="5331798"/>
                  <a:ext cx="325304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8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20" name="文字方塊 319">
                  <a:extLst>
                    <a:ext uri="{FF2B5EF4-FFF2-40B4-BE49-F238E27FC236}">
                      <a16:creationId xmlns:a16="http://schemas.microsoft.com/office/drawing/2014/main" id="{A82E35E0-B3DA-4D81-8876-C8A5B717AD4D}"/>
                    </a:ext>
                  </a:extLst>
                </p:cNvPr>
                <p:cNvSpPr txBox="1"/>
                <p:nvPr/>
              </p:nvSpPr>
              <p:spPr>
                <a:xfrm>
                  <a:off x="4828925" y="5335526"/>
                  <a:ext cx="325304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9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21" name="文字方塊 320">
                  <a:extLst>
                    <a:ext uri="{FF2B5EF4-FFF2-40B4-BE49-F238E27FC236}">
                      <a16:creationId xmlns:a16="http://schemas.microsoft.com/office/drawing/2014/main" id="{906452EE-9CC0-4215-B19C-741CC1204AFD}"/>
                    </a:ext>
                  </a:extLst>
                </p:cNvPr>
                <p:cNvSpPr txBox="1"/>
                <p:nvPr/>
              </p:nvSpPr>
              <p:spPr>
                <a:xfrm>
                  <a:off x="5197445" y="5333252"/>
                  <a:ext cx="404384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10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22" name="文字方塊 321">
                  <a:extLst>
                    <a:ext uri="{FF2B5EF4-FFF2-40B4-BE49-F238E27FC236}">
                      <a16:creationId xmlns:a16="http://schemas.microsoft.com/office/drawing/2014/main" id="{CEDE3547-05B8-4880-878B-46CF35A7D71F}"/>
                    </a:ext>
                  </a:extLst>
                </p:cNvPr>
                <p:cNvSpPr txBox="1"/>
                <p:nvPr/>
              </p:nvSpPr>
              <p:spPr>
                <a:xfrm>
                  <a:off x="5618507" y="5326027"/>
                  <a:ext cx="404384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11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23" name="文字方塊 322">
                  <a:extLst>
                    <a:ext uri="{FF2B5EF4-FFF2-40B4-BE49-F238E27FC236}">
                      <a16:creationId xmlns:a16="http://schemas.microsoft.com/office/drawing/2014/main" id="{9F156D8B-EBBB-49E6-BABB-F710977A4AC4}"/>
                    </a:ext>
                  </a:extLst>
                </p:cNvPr>
                <p:cNvSpPr txBox="1"/>
                <p:nvPr/>
              </p:nvSpPr>
              <p:spPr>
                <a:xfrm>
                  <a:off x="6054946" y="5318251"/>
                  <a:ext cx="404384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12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</p:grpSp>
          <p:grpSp>
            <p:nvGrpSpPr>
              <p:cNvPr id="263" name="群組 262">
                <a:extLst>
                  <a:ext uri="{FF2B5EF4-FFF2-40B4-BE49-F238E27FC236}">
                    <a16:creationId xmlns:a16="http://schemas.microsoft.com/office/drawing/2014/main" id="{519E88A4-6BA2-4D91-8D9F-274C6149F4A2}"/>
                  </a:ext>
                </a:extLst>
              </p:cNvPr>
              <p:cNvGrpSpPr/>
              <p:nvPr/>
            </p:nvGrpSpPr>
            <p:grpSpPr>
              <a:xfrm>
                <a:off x="6492061" y="1923979"/>
                <a:ext cx="434347" cy="3250306"/>
                <a:chOff x="6492061" y="1923979"/>
                <a:chExt cx="434347" cy="3250306"/>
              </a:xfrm>
            </p:grpSpPr>
            <p:sp>
              <p:nvSpPr>
                <p:cNvPr id="308" name="文字方塊 307">
                  <a:extLst>
                    <a:ext uri="{FF2B5EF4-FFF2-40B4-BE49-F238E27FC236}">
                      <a16:creationId xmlns:a16="http://schemas.microsoft.com/office/drawing/2014/main" id="{120D1CF9-73E3-4AED-B6AA-77CB787179E3}"/>
                    </a:ext>
                  </a:extLst>
                </p:cNvPr>
                <p:cNvSpPr txBox="1"/>
                <p:nvPr/>
              </p:nvSpPr>
              <p:spPr>
                <a:xfrm>
                  <a:off x="6492061" y="3605283"/>
                  <a:ext cx="404386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16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09" name="文字方塊 308">
                  <a:extLst>
                    <a:ext uri="{FF2B5EF4-FFF2-40B4-BE49-F238E27FC236}">
                      <a16:creationId xmlns:a16="http://schemas.microsoft.com/office/drawing/2014/main" id="{052DE64C-2FF8-4EA0-8D7F-04A5A0A513C0}"/>
                    </a:ext>
                  </a:extLst>
                </p:cNvPr>
                <p:cNvSpPr txBox="1"/>
                <p:nvPr/>
              </p:nvSpPr>
              <p:spPr>
                <a:xfrm>
                  <a:off x="6495086" y="4026527"/>
                  <a:ext cx="404386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15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10" name="文字方塊 309">
                  <a:extLst>
                    <a:ext uri="{FF2B5EF4-FFF2-40B4-BE49-F238E27FC236}">
                      <a16:creationId xmlns:a16="http://schemas.microsoft.com/office/drawing/2014/main" id="{02093AA3-B9D9-46AB-BE95-0372FB5E8040}"/>
                    </a:ext>
                  </a:extLst>
                </p:cNvPr>
                <p:cNvSpPr txBox="1"/>
                <p:nvPr/>
              </p:nvSpPr>
              <p:spPr>
                <a:xfrm>
                  <a:off x="6503128" y="4458317"/>
                  <a:ext cx="404386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14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11" name="文字方塊 310">
                  <a:extLst>
                    <a:ext uri="{FF2B5EF4-FFF2-40B4-BE49-F238E27FC236}">
                      <a16:creationId xmlns:a16="http://schemas.microsoft.com/office/drawing/2014/main" id="{8C34BCB8-B9ED-4894-AA3B-426E4185C6C9}"/>
                    </a:ext>
                  </a:extLst>
                </p:cNvPr>
                <p:cNvSpPr txBox="1"/>
                <p:nvPr/>
              </p:nvSpPr>
              <p:spPr>
                <a:xfrm>
                  <a:off x="6522024" y="4881897"/>
                  <a:ext cx="404384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13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12" name="文字方塊 311">
                  <a:extLst>
                    <a:ext uri="{FF2B5EF4-FFF2-40B4-BE49-F238E27FC236}">
                      <a16:creationId xmlns:a16="http://schemas.microsoft.com/office/drawing/2014/main" id="{313A385B-983F-43D4-B5A8-ADB1F25FDC85}"/>
                    </a:ext>
                  </a:extLst>
                </p:cNvPr>
                <p:cNvSpPr txBox="1"/>
                <p:nvPr/>
              </p:nvSpPr>
              <p:spPr>
                <a:xfrm>
                  <a:off x="6496897" y="1923979"/>
                  <a:ext cx="404386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20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13" name="文字方塊 312">
                  <a:extLst>
                    <a:ext uri="{FF2B5EF4-FFF2-40B4-BE49-F238E27FC236}">
                      <a16:creationId xmlns:a16="http://schemas.microsoft.com/office/drawing/2014/main" id="{D266D6F0-77DF-4130-8BBC-B6B1E172DA38}"/>
                    </a:ext>
                  </a:extLst>
                </p:cNvPr>
                <p:cNvSpPr txBox="1"/>
                <p:nvPr/>
              </p:nvSpPr>
              <p:spPr>
                <a:xfrm>
                  <a:off x="6496105" y="2350970"/>
                  <a:ext cx="404386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19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14" name="文字方塊 313">
                  <a:extLst>
                    <a:ext uri="{FF2B5EF4-FFF2-40B4-BE49-F238E27FC236}">
                      <a16:creationId xmlns:a16="http://schemas.microsoft.com/office/drawing/2014/main" id="{9756C89A-2332-4783-961F-26FEA26B9FEF}"/>
                    </a:ext>
                  </a:extLst>
                </p:cNvPr>
                <p:cNvSpPr txBox="1"/>
                <p:nvPr/>
              </p:nvSpPr>
              <p:spPr>
                <a:xfrm>
                  <a:off x="6499190" y="2766660"/>
                  <a:ext cx="404386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18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15" name="文字方塊 314">
                  <a:extLst>
                    <a:ext uri="{FF2B5EF4-FFF2-40B4-BE49-F238E27FC236}">
                      <a16:creationId xmlns:a16="http://schemas.microsoft.com/office/drawing/2014/main" id="{BD356956-E981-4C1F-9D07-02F845EB221F}"/>
                    </a:ext>
                  </a:extLst>
                </p:cNvPr>
                <p:cNvSpPr txBox="1"/>
                <p:nvPr/>
              </p:nvSpPr>
              <p:spPr>
                <a:xfrm>
                  <a:off x="6505782" y="3180471"/>
                  <a:ext cx="404386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17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</p:grpSp>
          <p:grpSp>
            <p:nvGrpSpPr>
              <p:cNvPr id="264" name="群組 263">
                <a:extLst>
                  <a:ext uri="{FF2B5EF4-FFF2-40B4-BE49-F238E27FC236}">
                    <a16:creationId xmlns:a16="http://schemas.microsoft.com/office/drawing/2014/main" id="{DE8625F4-2A27-4455-ACCC-BE351F743CAC}"/>
                  </a:ext>
                </a:extLst>
              </p:cNvPr>
              <p:cNvGrpSpPr/>
              <p:nvPr/>
            </p:nvGrpSpPr>
            <p:grpSpPr>
              <a:xfrm>
                <a:off x="3086276" y="1423909"/>
                <a:ext cx="3379984" cy="470443"/>
                <a:chOff x="3086276" y="1423909"/>
                <a:chExt cx="3379984" cy="470443"/>
              </a:xfrm>
            </p:grpSpPr>
            <p:sp>
              <p:nvSpPr>
                <p:cNvPr id="300" name="文字方塊 299">
                  <a:extLst>
                    <a:ext uri="{FF2B5EF4-FFF2-40B4-BE49-F238E27FC236}">
                      <a16:creationId xmlns:a16="http://schemas.microsoft.com/office/drawing/2014/main" id="{D26D21BC-8546-4CB7-B985-6E93C6FB4F47}"/>
                    </a:ext>
                  </a:extLst>
                </p:cNvPr>
                <p:cNvSpPr txBox="1"/>
                <p:nvPr/>
              </p:nvSpPr>
              <p:spPr>
                <a:xfrm>
                  <a:off x="3086276" y="1423909"/>
                  <a:ext cx="404385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28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01" name="文字方塊 300">
                  <a:extLst>
                    <a:ext uri="{FF2B5EF4-FFF2-40B4-BE49-F238E27FC236}">
                      <a16:creationId xmlns:a16="http://schemas.microsoft.com/office/drawing/2014/main" id="{351621A8-F4FA-4C0E-88A2-589F4F695DBF}"/>
                    </a:ext>
                  </a:extLst>
                </p:cNvPr>
                <p:cNvSpPr txBox="1"/>
                <p:nvPr/>
              </p:nvSpPr>
              <p:spPr>
                <a:xfrm>
                  <a:off x="3526493" y="1434948"/>
                  <a:ext cx="404385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27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02" name="文字方塊 301">
                  <a:extLst>
                    <a:ext uri="{FF2B5EF4-FFF2-40B4-BE49-F238E27FC236}">
                      <a16:creationId xmlns:a16="http://schemas.microsoft.com/office/drawing/2014/main" id="{98D957B1-00F3-4B55-9EE3-2CB15069260A}"/>
                    </a:ext>
                  </a:extLst>
                </p:cNvPr>
                <p:cNvSpPr txBox="1"/>
                <p:nvPr/>
              </p:nvSpPr>
              <p:spPr>
                <a:xfrm>
                  <a:off x="3929531" y="1427272"/>
                  <a:ext cx="404385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26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03" name="文字方塊 302">
                  <a:extLst>
                    <a:ext uri="{FF2B5EF4-FFF2-40B4-BE49-F238E27FC236}">
                      <a16:creationId xmlns:a16="http://schemas.microsoft.com/office/drawing/2014/main" id="{47F60983-401E-48E2-A02B-E493CA879538}"/>
                    </a:ext>
                  </a:extLst>
                </p:cNvPr>
                <p:cNvSpPr txBox="1"/>
                <p:nvPr/>
              </p:nvSpPr>
              <p:spPr>
                <a:xfrm>
                  <a:off x="4360956" y="1426906"/>
                  <a:ext cx="404385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25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04" name="文字方塊 303">
                  <a:extLst>
                    <a:ext uri="{FF2B5EF4-FFF2-40B4-BE49-F238E27FC236}">
                      <a16:creationId xmlns:a16="http://schemas.microsoft.com/office/drawing/2014/main" id="{6BACE640-2187-49FF-990F-2692F7C5CCC6}"/>
                    </a:ext>
                  </a:extLst>
                </p:cNvPr>
                <p:cNvSpPr txBox="1"/>
                <p:nvPr/>
              </p:nvSpPr>
              <p:spPr>
                <a:xfrm>
                  <a:off x="4772548" y="1430902"/>
                  <a:ext cx="404385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24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05" name="文字方塊 304">
                  <a:extLst>
                    <a:ext uri="{FF2B5EF4-FFF2-40B4-BE49-F238E27FC236}">
                      <a16:creationId xmlns:a16="http://schemas.microsoft.com/office/drawing/2014/main" id="{2ECC5274-69BA-4491-AD02-06722166320D}"/>
                    </a:ext>
                  </a:extLst>
                </p:cNvPr>
                <p:cNvSpPr txBox="1"/>
                <p:nvPr/>
              </p:nvSpPr>
              <p:spPr>
                <a:xfrm>
                  <a:off x="5200662" y="1432686"/>
                  <a:ext cx="395959" cy="4616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23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06" name="文字方塊 305">
                  <a:extLst>
                    <a:ext uri="{FF2B5EF4-FFF2-40B4-BE49-F238E27FC236}">
                      <a16:creationId xmlns:a16="http://schemas.microsoft.com/office/drawing/2014/main" id="{810976B2-F593-4686-8B70-C4E78E1C78BE}"/>
                    </a:ext>
                  </a:extLst>
                </p:cNvPr>
                <p:cNvSpPr txBox="1"/>
                <p:nvPr/>
              </p:nvSpPr>
              <p:spPr>
                <a:xfrm>
                  <a:off x="5599858" y="1438814"/>
                  <a:ext cx="430419" cy="29238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22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307" name="文字方塊 306">
                  <a:extLst>
                    <a:ext uri="{FF2B5EF4-FFF2-40B4-BE49-F238E27FC236}">
                      <a16:creationId xmlns:a16="http://schemas.microsoft.com/office/drawing/2014/main" id="{61B1F31A-5A1B-41AA-AD3B-F74AAEF573D5}"/>
                    </a:ext>
                  </a:extLst>
                </p:cNvPr>
                <p:cNvSpPr txBox="1"/>
                <p:nvPr/>
              </p:nvSpPr>
              <p:spPr>
                <a:xfrm>
                  <a:off x="6061875" y="1439858"/>
                  <a:ext cx="404385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21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</p:grpSp>
          <p:grpSp>
            <p:nvGrpSpPr>
              <p:cNvPr id="265" name="群組 264">
                <a:extLst>
                  <a:ext uri="{FF2B5EF4-FFF2-40B4-BE49-F238E27FC236}">
                    <a16:creationId xmlns:a16="http://schemas.microsoft.com/office/drawing/2014/main" id="{42541F56-270A-4973-B2C4-4FDC579BC640}"/>
                  </a:ext>
                </a:extLst>
              </p:cNvPr>
              <p:cNvGrpSpPr/>
              <p:nvPr/>
            </p:nvGrpSpPr>
            <p:grpSpPr>
              <a:xfrm>
                <a:off x="2596746" y="1877594"/>
                <a:ext cx="424725" cy="3273844"/>
                <a:chOff x="2596746" y="1877594"/>
                <a:chExt cx="424725" cy="3273844"/>
              </a:xfrm>
            </p:grpSpPr>
            <p:sp>
              <p:nvSpPr>
                <p:cNvPr id="292" name="文字方塊 291">
                  <a:extLst>
                    <a:ext uri="{FF2B5EF4-FFF2-40B4-BE49-F238E27FC236}">
                      <a16:creationId xmlns:a16="http://schemas.microsoft.com/office/drawing/2014/main" id="{011293E8-4412-4680-ABAB-537AB614A9A5}"/>
                    </a:ext>
                  </a:extLst>
                </p:cNvPr>
                <p:cNvSpPr txBox="1"/>
                <p:nvPr/>
              </p:nvSpPr>
              <p:spPr>
                <a:xfrm>
                  <a:off x="2677523" y="3585251"/>
                  <a:ext cx="325304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1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293" name="文字方塊 292">
                  <a:extLst>
                    <a:ext uri="{FF2B5EF4-FFF2-40B4-BE49-F238E27FC236}">
                      <a16:creationId xmlns:a16="http://schemas.microsoft.com/office/drawing/2014/main" id="{F103C555-C969-44FA-9D42-09A34C4E7135}"/>
                    </a:ext>
                  </a:extLst>
                </p:cNvPr>
                <p:cNvSpPr txBox="1"/>
                <p:nvPr/>
              </p:nvSpPr>
              <p:spPr>
                <a:xfrm>
                  <a:off x="2667046" y="4010025"/>
                  <a:ext cx="236223" cy="29238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2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294" name="文字方塊 293">
                  <a:extLst>
                    <a:ext uri="{FF2B5EF4-FFF2-40B4-BE49-F238E27FC236}">
                      <a16:creationId xmlns:a16="http://schemas.microsoft.com/office/drawing/2014/main" id="{7A0036F2-D44A-4F38-924D-90CA042DDD5A}"/>
                    </a:ext>
                  </a:extLst>
                </p:cNvPr>
                <p:cNvSpPr txBox="1"/>
                <p:nvPr/>
              </p:nvSpPr>
              <p:spPr>
                <a:xfrm>
                  <a:off x="2667046" y="4434801"/>
                  <a:ext cx="190055" cy="29238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3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295" name="文字方塊 294">
                  <a:extLst>
                    <a:ext uri="{FF2B5EF4-FFF2-40B4-BE49-F238E27FC236}">
                      <a16:creationId xmlns:a16="http://schemas.microsoft.com/office/drawing/2014/main" id="{AF5294ED-95AC-4CD7-8F7E-F3500C614DDD}"/>
                    </a:ext>
                  </a:extLst>
                </p:cNvPr>
                <p:cNvSpPr txBox="1"/>
                <p:nvPr/>
              </p:nvSpPr>
              <p:spPr>
                <a:xfrm>
                  <a:off x="2655944" y="4859050"/>
                  <a:ext cx="325304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4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296" name="文字方塊 295">
                  <a:extLst>
                    <a:ext uri="{FF2B5EF4-FFF2-40B4-BE49-F238E27FC236}">
                      <a16:creationId xmlns:a16="http://schemas.microsoft.com/office/drawing/2014/main" id="{5F1859B8-2924-4F7A-BD39-A3473F8061B8}"/>
                    </a:ext>
                  </a:extLst>
                </p:cNvPr>
                <p:cNvSpPr txBox="1"/>
                <p:nvPr/>
              </p:nvSpPr>
              <p:spPr>
                <a:xfrm>
                  <a:off x="2650842" y="1877594"/>
                  <a:ext cx="341759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29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297" name="文字方塊 296">
                  <a:extLst>
                    <a:ext uri="{FF2B5EF4-FFF2-40B4-BE49-F238E27FC236}">
                      <a16:creationId xmlns:a16="http://schemas.microsoft.com/office/drawing/2014/main" id="{73485AE5-B35D-4AC3-A5DC-EDC244F1C130}"/>
                    </a:ext>
                  </a:extLst>
                </p:cNvPr>
                <p:cNvSpPr txBox="1"/>
                <p:nvPr/>
              </p:nvSpPr>
              <p:spPr>
                <a:xfrm>
                  <a:off x="2617086" y="2306741"/>
                  <a:ext cx="404385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30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298" name="文字方塊 297">
                  <a:extLst>
                    <a:ext uri="{FF2B5EF4-FFF2-40B4-BE49-F238E27FC236}">
                      <a16:creationId xmlns:a16="http://schemas.microsoft.com/office/drawing/2014/main" id="{7D1F48C0-23EE-410A-9D4C-7557DCC143FE}"/>
                    </a:ext>
                  </a:extLst>
                </p:cNvPr>
                <p:cNvSpPr txBox="1"/>
                <p:nvPr/>
              </p:nvSpPr>
              <p:spPr>
                <a:xfrm>
                  <a:off x="2604533" y="2741277"/>
                  <a:ext cx="404385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31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  <p:sp>
              <p:nvSpPr>
                <p:cNvPr id="299" name="文字方塊 298">
                  <a:extLst>
                    <a:ext uri="{FF2B5EF4-FFF2-40B4-BE49-F238E27FC236}">
                      <a16:creationId xmlns:a16="http://schemas.microsoft.com/office/drawing/2014/main" id="{EB31984B-AF4A-42F4-BCB1-9A1DC5CE4142}"/>
                    </a:ext>
                  </a:extLst>
                </p:cNvPr>
                <p:cNvSpPr txBox="1"/>
                <p:nvPr/>
              </p:nvSpPr>
              <p:spPr>
                <a:xfrm>
                  <a:off x="2596746" y="3157225"/>
                  <a:ext cx="404386" cy="2923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altLang="zh-TW" sz="825" b="1" dirty="0">
                      <a:solidFill>
                        <a:srgbClr val="0000FF"/>
                      </a:solidFill>
                    </a:rPr>
                    <a:t>32</a:t>
                  </a:r>
                  <a:endParaRPr lang="zh-TW" altLang="en-US" sz="825" b="1" dirty="0">
                    <a:solidFill>
                      <a:srgbClr val="0000FF"/>
                    </a:solidFill>
                  </a:endParaRPr>
                </a:p>
              </p:txBody>
            </p:sp>
          </p:grpSp>
          <p:sp>
            <p:nvSpPr>
              <p:cNvPr id="266" name="矩形 265">
                <a:extLst>
                  <a:ext uri="{FF2B5EF4-FFF2-40B4-BE49-F238E27FC236}">
                    <a16:creationId xmlns:a16="http://schemas.microsoft.com/office/drawing/2014/main" id="{3EF900AE-11E9-4A23-B1C7-DB027C4F2483}"/>
                  </a:ext>
                </a:extLst>
              </p:cNvPr>
              <p:cNvSpPr/>
              <p:nvPr/>
            </p:nvSpPr>
            <p:spPr bwMode="auto">
              <a:xfrm>
                <a:off x="4794924" y="3935250"/>
                <a:ext cx="45719" cy="276999"/>
              </a:xfrm>
              <a:prstGeom prst="rect">
                <a:avLst/>
              </a:prstGeom>
              <a:solidFill>
                <a:schemeClr val="bg1"/>
              </a:solidFill>
              <a:ln w="3175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68580" tIns="34290" rIns="68580" bIns="3429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zh-TW" altLang="en-US" sz="900" b="1">
                  <a:latin typeface="Arial" charset="0"/>
                  <a:ea typeface="新細明體" pitchFamily="18" charset="-120"/>
                </a:endParaRPr>
              </a:p>
            </p:txBody>
          </p:sp>
          <p:sp>
            <p:nvSpPr>
              <p:cNvPr id="267" name="矩形 266">
                <a:extLst>
                  <a:ext uri="{FF2B5EF4-FFF2-40B4-BE49-F238E27FC236}">
                    <a16:creationId xmlns:a16="http://schemas.microsoft.com/office/drawing/2014/main" id="{63684778-5741-4391-822D-61DFD7DEF731}"/>
                  </a:ext>
                </a:extLst>
              </p:cNvPr>
              <p:cNvSpPr/>
              <p:nvPr/>
            </p:nvSpPr>
            <p:spPr bwMode="auto">
              <a:xfrm>
                <a:off x="5037061" y="3934824"/>
                <a:ext cx="45719" cy="276999"/>
              </a:xfrm>
              <a:prstGeom prst="rect">
                <a:avLst/>
              </a:prstGeom>
              <a:solidFill>
                <a:schemeClr val="bg1"/>
              </a:solidFill>
              <a:ln w="3175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68580" tIns="34290" rIns="68580" bIns="3429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zh-TW" altLang="en-US" sz="900" b="1">
                  <a:latin typeface="Arial" charset="0"/>
                  <a:ea typeface="新細明體" pitchFamily="18" charset="-120"/>
                </a:endParaRPr>
              </a:p>
            </p:txBody>
          </p:sp>
          <p:sp>
            <p:nvSpPr>
              <p:cNvPr id="268" name="矩形 267">
                <a:extLst>
                  <a:ext uri="{FF2B5EF4-FFF2-40B4-BE49-F238E27FC236}">
                    <a16:creationId xmlns:a16="http://schemas.microsoft.com/office/drawing/2014/main" id="{2C0D0DD6-1B44-4F52-AF0D-E254A6D7A1A4}"/>
                  </a:ext>
                </a:extLst>
              </p:cNvPr>
              <p:cNvSpPr/>
              <p:nvPr/>
            </p:nvSpPr>
            <p:spPr bwMode="auto">
              <a:xfrm>
                <a:off x="5996332" y="3935249"/>
                <a:ext cx="45719" cy="276999"/>
              </a:xfrm>
              <a:prstGeom prst="rect">
                <a:avLst/>
              </a:prstGeom>
              <a:solidFill>
                <a:schemeClr val="bg1"/>
              </a:solidFill>
              <a:ln w="3175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68580" tIns="34290" rIns="68580" bIns="3429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zh-TW" altLang="en-US" sz="900" b="1">
                  <a:latin typeface="Arial" charset="0"/>
                  <a:ea typeface="新細明體" pitchFamily="18" charset="-120"/>
                </a:endParaRPr>
              </a:p>
            </p:txBody>
          </p:sp>
          <p:sp>
            <p:nvSpPr>
              <p:cNvPr id="269" name="矩形 268">
                <a:extLst>
                  <a:ext uri="{FF2B5EF4-FFF2-40B4-BE49-F238E27FC236}">
                    <a16:creationId xmlns:a16="http://schemas.microsoft.com/office/drawing/2014/main" id="{71F986E9-E00E-403C-B3C6-2882BEA8A5A6}"/>
                  </a:ext>
                </a:extLst>
              </p:cNvPr>
              <p:cNvSpPr/>
              <p:nvPr/>
            </p:nvSpPr>
            <p:spPr bwMode="auto">
              <a:xfrm>
                <a:off x="6169026" y="3934618"/>
                <a:ext cx="45719" cy="276999"/>
              </a:xfrm>
              <a:prstGeom prst="rect">
                <a:avLst/>
              </a:prstGeom>
              <a:solidFill>
                <a:schemeClr val="bg1"/>
              </a:solidFill>
              <a:ln w="3175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68580" tIns="34290" rIns="68580" bIns="3429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zh-TW" altLang="en-US" sz="900" b="1">
                  <a:latin typeface="Arial" charset="0"/>
                  <a:ea typeface="新細明體" pitchFamily="18" charset="-120"/>
                </a:endParaRPr>
              </a:p>
            </p:txBody>
          </p:sp>
          <p:sp>
            <p:nvSpPr>
              <p:cNvPr id="270" name="矩形 269">
                <a:extLst>
                  <a:ext uri="{FF2B5EF4-FFF2-40B4-BE49-F238E27FC236}">
                    <a16:creationId xmlns:a16="http://schemas.microsoft.com/office/drawing/2014/main" id="{5E2CA3B7-5729-4D61-9B71-96FE7932E640}"/>
                  </a:ext>
                </a:extLst>
              </p:cNvPr>
              <p:cNvSpPr/>
              <p:nvPr/>
            </p:nvSpPr>
            <p:spPr bwMode="auto">
              <a:xfrm>
                <a:off x="5475729" y="3932577"/>
                <a:ext cx="45719" cy="276999"/>
              </a:xfrm>
              <a:prstGeom prst="rect">
                <a:avLst/>
              </a:prstGeom>
              <a:solidFill>
                <a:schemeClr val="bg1"/>
              </a:solidFill>
              <a:ln w="3175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68580" tIns="34290" rIns="68580" bIns="3429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zh-TW" altLang="en-US" sz="900" b="1">
                  <a:latin typeface="Arial" charset="0"/>
                  <a:ea typeface="新細明體" pitchFamily="18" charset="-120"/>
                </a:endParaRPr>
              </a:p>
            </p:txBody>
          </p:sp>
          <p:grpSp>
            <p:nvGrpSpPr>
              <p:cNvPr id="271" name="群組 270">
                <a:extLst>
                  <a:ext uri="{FF2B5EF4-FFF2-40B4-BE49-F238E27FC236}">
                    <a16:creationId xmlns:a16="http://schemas.microsoft.com/office/drawing/2014/main" id="{61CAE659-0743-4682-AC08-967F8D06EAC5}"/>
                  </a:ext>
                </a:extLst>
              </p:cNvPr>
              <p:cNvGrpSpPr/>
              <p:nvPr/>
            </p:nvGrpSpPr>
            <p:grpSpPr>
              <a:xfrm>
                <a:off x="5183361" y="3935887"/>
                <a:ext cx="201363" cy="277635"/>
                <a:chOff x="5183361" y="3935887"/>
                <a:chExt cx="201363" cy="277635"/>
              </a:xfrm>
            </p:grpSpPr>
            <p:sp>
              <p:nvSpPr>
                <p:cNvPr id="288" name="矩形 287">
                  <a:extLst>
                    <a:ext uri="{FF2B5EF4-FFF2-40B4-BE49-F238E27FC236}">
                      <a16:creationId xmlns:a16="http://schemas.microsoft.com/office/drawing/2014/main" id="{4B630D7D-BFFB-40F9-80EE-03759CC448BB}"/>
                    </a:ext>
                  </a:extLst>
                </p:cNvPr>
                <p:cNvSpPr/>
                <p:nvPr/>
              </p:nvSpPr>
              <p:spPr bwMode="auto">
                <a:xfrm>
                  <a:off x="5260209" y="3935887"/>
                  <a:ext cx="45719" cy="276999"/>
                </a:xfrm>
                <a:prstGeom prst="rect">
                  <a:avLst/>
                </a:prstGeom>
                <a:solidFill>
                  <a:schemeClr val="bg1"/>
                </a:solidFill>
                <a:ln w="3175" cap="flat" cmpd="sng" algn="ctr">
                  <a:solidFill>
                    <a:srgbClr val="FFC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80" tIns="34290" rIns="68580" bIns="34290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defTabSz="685800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kumimoji="1" lang="zh-TW" altLang="en-US" sz="900" b="1">
                    <a:latin typeface="Arial" charset="0"/>
                    <a:ea typeface="新細明體" pitchFamily="18" charset="-120"/>
                  </a:endParaRPr>
                </a:p>
              </p:txBody>
            </p:sp>
            <p:sp>
              <p:nvSpPr>
                <p:cNvPr id="289" name="矩形 288">
                  <a:extLst>
                    <a:ext uri="{FF2B5EF4-FFF2-40B4-BE49-F238E27FC236}">
                      <a16:creationId xmlns:a16="http://schemas.microsoft.com/office/drawing/2014/main" id="{0085EA14-5ABA-40D6-A7F8-F9279F75BFBF}"/>
                    </a:ext>
                  </a:extLst>
                </p:cNvPr>
                <p:cNvSpPr/>
                <p:nvPr/>
              </p:nvSpPr>
              <p:spPr bwMode="auto">
                <a:xfrm>
                  <a:off x="5339005" y="3935887"/>
                  <a:ext cx="45719" cy="276999"/>
                </a:xfrm>
                <a:prstGeom prst="rect">
                  <a:avLst/>
                </a:prstGeom>
                <a:solidFill>
                  <a:schemeClr val="bg1"/>
                </a:solidFill>
                <a:ln w="3175" cap="flat" cmpd="sng" algn="ctr">
                  <a:solidFill>
                    <a:srgbClr val="FFC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80" tIns="34290" rIns="68580" bIns="34290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defTabSz="685800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kumimoji="1" lang="zh-TW" altLang="en-US" sz="900" b="1">
                    <a:latin typeface="Arial" charset="0"/>
                    <a:ea typeface="新細明體" pitchFamily="18" charset="-120"/>
                  </a:endParaRPr>
                </a:p>
              </p:txBody>
            </p:sp>
            <p:sp>
              <p:nvSpPr>
                <p:cNvPr id="291" name="矩形 290">
                  <a:extLst>
                    <a:ext uri="{FF2B5EF4-FFF2-40B4-BE49-F238E27FC236}">
                      <a16:creationId xmlns:a16="http://schemas.microsoft.com/office/drawing/2014/main" id="{9AED7CF3-B310-408F-986E-A96621EE1BC5}"/>
                    </a:ext>
                  </a:extLst>
                </p:cNvPr>
                <p:cNvSpPr/>
                <p:nvPr/>
              </p:nvSpPr>
              <p:spPr bwMode="auto">
                <a:xfrm>
                  <a:off x="5183361" y="3936523"/>
                  <a:ext cx="45719" cy="276999"/>
                </a:xfrm>
                <a:prstGeom prst="rect">
                  <a:avLst/>
                </a:prstGeom>
                <a:solidFill>
                  <a:schemeClr val="bg1"/>
                </a:solidFill>
                <a:ln w="3175" cap="flat" cmpd="sng" algn="ctr">
                  <a:solidFill>
                    <a:srgbClr val="FFC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80" tIns="34290" rIns="68580" bIns="34290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defTabSz="685800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kumimoji="1" lang="zh-TW" altLang="en-US" sz="900" b="1">
                    <a:latin typeface="Arial" charset="0"/>
                    <a:ea typeface="新細明體" pitchFamily="18" charset="-120"/>
                  </a:endParaRPr>
                </a:p>
              </p:txBody>
            </p:sp>
          </p:grpSp>
          <p:grpSp>
            <p:nvGrpSpPr>
              <p:cNvPr id="272" name="群組 271">
                <a:extLst>
                  <a:ext uri="{FF2B5EF4-FFF2-40B4-BE49-F238E27FC236}">
                    <a16:creationId xmlns:a16="http://schemas.microsoft.com/office/drawing/2014/main" id="{D485E2F4-90DA-428D-8F9A-D4CA6002AFE8}"/>
                  </a:ext>
                </a:extLst>
              </p:cNvPr>
              <p:cNvGrpSpPr/>
              <p:nvPr/>
            </p:nvGrpSpPr>
            <p:grpSpPr>
              <a:xfrm>
                <a:off x="5672185" y="3935412"/>
                <a:ext cx="201363" cy="277635"/>
                <a:chOff x="5183361" y="3935887"/>
                <a:chExt cx="201363" cy="277635"/>
              </a:xfrm>
            </p:grpSpPr>
            <p:sp>
              <p:nvSpPr>
                <p:cNvPr id="285" name="矩形 284">
                  <a:extLst>
                    <a:ext uri="{FF2B5EF4-FFF2-40B4-BE49-F238E27FC236}">
                      <a16:creationId xmlns:a16="http://schemas.microsoft.com/office/drawing/2014/main" id="{61CD190D-A4A0-4B50-A748-6EA8FE901D06}"/>
                    </a:ext>
                  </a:extLst>
                </p:cNvPr>
                <p:cNvSpPr/>
                <p:nvPr/>
              </p:nvSpPr>
              <p:spPr bwMode="auto">
                <a:xfrm>
                  <a:off x="5260209" y="3935887"/>
                  <a:ext cx="45719" cy="276999"/>
                </a:xfrm>
                <a:prstGeom prst="rect">
                  <a:avLst/>
                </a:prstGeom>
                <a:solidFill>
                  <a:schemeClr val="bg1"/>
                </a:solidFill>
                <a:ln w="3175" cap="flat" cmpd="sng" algn="ctr">
                  <a:solidFill>
                    <a:srgbClr val="FFC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80" tIns="34290" rIns="68580" bIns="34290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defTabSz="685800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kumimoji="1" lang="zh-TW" altLang="en-US" sz="900" b="1">
                    <a:latin typeface="Arial" charset="0"/>
                    <a:ea typeface="新細明體" pitchFamily="18" charset="-120"/>
                  </a:endParaRPr>
                </a:p>
              </p:txBody>
            </p:sp>
            <p:sp>
              <p:nvSpPr>
                <p:cNvPr id="286" name="矩形 285">
                  <a:extLst>
                    <a:ext uri="{FF2B5EF4-FFF2-40B4-BE49-F238E27FC236}">
                      <a16:creationId xmlns:a16="http://schemas.microsoft.com/office/drawing/2014/main" id="{CC76D964-67F6-41E0-BDF0-8E98487E5198}"/>
                    </a:ext>
                  </a:extLst>
                </p:cNvPr>
                <p:cNvSpPr/>
                <p:nvPr/>
              </p:nvSpPr>
              <p:spPr bwMode="auto">
                <a:xfrm>
                  <a:off x="5339005" y="3935887"/>
                  <a:ext cx="45719" cy="276999"/>
                </a:xfrm>
                <a:prstGeom prst="rect">
                  <a:avLst/>
                </a:prstGeom>
                <a:solidFill>
                  <a:schemeClr val="bg1"/>
                </a:solidFill>
                <a:ln w="3175" cap="flat" cmpd="sng" algn="ctr">
                  <a:solidFill>
                    <a:srgbClr val="FFC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80" tIns="34290" rIns="68580" bIns="34290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defTabSz="685800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kumimoji="1" lang="zh-TW" altLang="en-US" sz="900" b="1">
                    <a:latin typeface="Arial" charset="0"/>
                    <a:ea typeface="新細明體" pitchFamily="18" charset="-120"/>
                  </a:endParaRPr>
                </a:p>
              </p:txBody>
            </p:sp>
            <p:sp>
              <p:nvSpPr>
                <p:cNvPr id="287" name="矩形 286">
                  <a:extLst>
                    <a:ext uri="{FF2B5EF4-FFF2-40B4-BE49-F238E27FC236}">
                      <a16:creationId xmlns:a16="http://schemas.microsoft.com/office/drawing/2014/main" id="{BB1D860E-CB3E-45D9-A5EB-93EC7491B7E9}"/>
                    </a:ext>
                  </a:extLst>
                </p:cNvPr>
                <p:cNvSpPr/>
                <p:nvPr/>
              </p:nvSpPr>
              <p:spPr bwMode="auto">
                <a:xfrm>
                  <a:off x="5183361" y="3936523"/>
                  <a:ext cx="45719" cy="276999"/>
                </a:xfrm>
                <a:prstGeom prst="rect">
                  <a:avLst/>
                </a:prstGeom>
                <a:solidFill>
                  <a:schemeClr val="bg1"/>
                </a:solidFill>
                <a:ln w="3175" cap="flat" cmpd="sng" algn="ctr">
                  <a:solidFill>
                    <a:srgbClr val="FFC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80" tIns="34290" rIns="68580" bIns="34290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defTabSz="685800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kumimoji="1" lang="zh-TW" altLang="en-US" sz="900" b="1">
                    <a:latin typeface="Arial" charset="0"/>
                    <a:ea typeface="新細明體" pitchFamily="18" charset="-120"/>
                  </a:endParaRPr>
                </a:p>
              </p:txBody>
            </p:sp>
          </p:grpSp>
          <p:grpSp>
            <p:nvGrpSpPr>
              <p:cNvPr id="273" name="群組 272">
                <a:extLst>
                  <a:ext uri="{FF2B5EF4-FFF2-40B4-BE49-F238E27FC236}">
                    <a16:creationId xmlns:a16="http://schemas.microsoft.com/office/drawing/2014/main" id="{2DC74540-D9CA-49AE-8BDF-34B168F697DB}"/>
                  </a:ext>
                </a:extLst>
              </p:cNvPr>
              <p:cNvGrpSpPr/>
              <p:nvPr/>
            </p:nvGrpSpPr>
            <p:grpSpPr>
              <a:xfrm>
                <a:off x="4312285" y="1773999"/>
                <a:ext cx="2095671" cy="2201930"/>
                <a:chOff x="4373384" y="1778860"/>
                <a:chExt cx="2095671" cy="2201930"/>
              </a:xfrm>
            </p:grpSpPr>
            <p:pic>
              <p:nvPicPr>
                <p:cNvPr id="278" name="圖片 277"/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4373384" y="1778860"/>
                  <a:ext cx="2095671" cy="2088486"/>
                </a:xfrm>
                <a:prstGeom prst="rect">
                  <a:avLst/>
                </a:prstGeom>
              </p:spPr>
            </p:pic>
            <p:sp>
              <p:nvSpPr>
                <p:cNvPr id="279" name="矩形 278">
                  <a:extLst>
                    <a:ext uri="{FF2B5EF4-FFF2-40B4-BE49-F238E27FC236}">
                      <a16:creationId xmlns:a16="http://schemas.microsoft.com/office/drawing/2014/main" id="{7A7F06AD-62CF-4FB2-9436-2115D4C628E5}"/>
                    </a:ext>
                  </a:extLst>
                </p:cNvPr>
                <p:cNvSpPr/>
                <p:nvPr/>
              </p:nvSpPr>
              <p:spPr bwMode="auto">
                <a:xfrm>
                  <a:off x="4499780" y="3652495"/>
                  <a:ext cx="1840223" cy="276999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3175" cap="flat" cmpd="sng" algn="ctr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80" tIns="34290" rIns="68580" bIns="34290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defTabSz="685800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kumimoji="1" lang="zh-TW" altLang="en-US" sz="900" b="1">
                    <a:latin typeface="Arial" charset="0"/>
                    <a:ea typeface="新細明體" pitchFamily="18" charset="-120"/>
                  </a:endParaRPr>
                </a:p>
              </p:txBody>
            </p:sp>
            <p:sp>
              <p:nvSpPr>
                <p:cNvPr id="280" name="矩形 279">
                  <a:extLst>
                    <a:ext uri="{FF2B5EF4-FFF2-40B4-BE49-F238E27FC236}">
                      <a16:creationId xmlns:a16="http://schemas.microsoft.com/office/drawing/2014/main" id="{356F2A10-621A-4EBA-AC10-1D27BDA8C56D}"/>
                    </a:ext>
                  </a:extLst>
                </p:cNvPr>
                <p:cNvSpPr/>
                <p:nvPr/>
              </p:nvSpPr>
              <p:spPr bwMode="auto">
                <a:xfrm>
                  <a:off x="6103794" y="3700479"/>
                  <a:ext cx="81248" cy="276999"/>
                </a:xfrm>
                <a:prstGeom prst="rect">
                  <a:avLst/>
                </a:prstGeom>
                <a:solidFill>
                  <a:schemeClr val="bg1"/>
                </a:solidFill>
                <a:ln w="3175" cap="flat" cmpd="sng" algn="ctr">
                  <a:solidFill>
                    <a:srgbClr val="FFC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80" tIns="34290" rIns="68580" bIns="34290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defTabSz="685800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kumimoji="1" lang="zh-TW" altLang="en-US" sz="900" b="1">
                    <a:latin typeface="Arial" charset="0"/>
                    <a:ea typeface="新細明體" pitchFamily="18" charset="-120"/>
                  </a:endParaRPr>
                </a:p>
              </p:txBody>
            </p:sp>
            <p:sp>
              <p:nvSpPr>
                <p:cNvPr id="281" name="矩形 280">
                  <a:extLst>
                    <a:ext uri="{FF2B5EF4-FFF2-40B4-BE49-F238E27FC236}">
                      <a16:creationId xmlns:a16="http://schemas.microsoft.com/office/drawing/2014/main" id="{0BA64695-DFA4-4E85-8C6D-F7E4784A6824}"/>
                    </a:ext>
                  </a:extLst>
                </p:cNvPr>
                <p:cNvSpPr/>
                <p:nvPr/>
              </p:nvSpPr>
              <p:spPr bwMode="auto">
                <a:xfrm>
                  <a:off x="5923530" y="3700479"/>
                  <a:ext cx="81248" cy="276999"/>
                </a:xfrm>
                <a:prstGeom prst="rect">
                  <a:avLst/>
                </a:prstGeom>
                <a:solidFill>
                  <a:schemeClr val="bg1"/>
                </a:solidFill>
                <a:ln w="3175" cap="flat" cmpd="sng" algn="ctr">
                  <a:solidFill>
                    <a:srgbClr val="FFC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80" tIns="34290" rIns="68580" bIns="34290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defTabSz="685800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kumimoji="1" lang="zh-TW" altLang="en-US" sz="900" b="1">
                    <a:latin typeface="Arial" charset="0"/>
                    <a:ea typeface="新細明體" pitchFamily="18" charset="-120"/>
                  </a:endParaRPr>
                </a:p>
              </p:txBody>
            </p:sp>
            <p:sp>
              <p:nvSpPr>
                <p:cNvPr id="282" name="矩形 281">
                  <a:extLst>
                    <a:ext uri="{FF2B5EF4-FFF2-40B4-BE49-F238E27FC236}">
                      <a16:creationId xmlns:a16="http://schemas.microsoft.com/office/drawing/2014/main" id="{BA8DB195-359E-4F70-86F8-15C5333084CE}"/>
                    </a:ext>
                  </a:extLst>
                </p:cNvPr>
                <p:cNvSpPr/>
                <p:nvPr/>
              </p:nvSpPr>
              <p:spPr bwMode="auto">
                <a:xfrm>
                  <a:off x="5740330" y="3703791"/>
                  <a:ext cx="81248" cy="276999"/>
                </a:xfrm>
                <a:prstGeom prst="rect">
                  <a:avLst/>
                </a:prstGeom>
                <a:solidFill>
                  <a:schemeClr val="bg1"/>
                </a:solidFill>
                <a:ln w="3175" cap="flat" cmpd="sng" algn="ctr">
                  <a:solidFill>
                    <a:srgbClr val="FFC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80" tIns="34290" rIns="68580" bIns="34290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defTabSz="685800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kumimoji="1" lang="zh-TW" altLang="en-US" sz="900" b="1">
                    <a:latin typeface="Arial" charset="0"/>
                    <a:ea typeface="新細明體" pitchFamily="18" charset="-120"/>
                  </a:endParaRPr>
                </a:p>
              </p:txBody>
            </p:sp>
            <p:sp>
              <p:nvSpPr>
                <p:cNvPr id="283" name="矩形 282">
                  <a:extLst>
                    <a:ext uri="{FF2B5EF4-FFF2-40B4-BE49-F238E27FC236}">
                      <a16:creationId xmlns:a16="http://schemas.microsoft.com/office/drawing/2014/main" id="{A125B2C3-20FD-431B-A734-01217DBED15F}"/>
                    </a:ext>
                  </a:extLst>
                </p:cNvPr>
                <p:cNvSpPr/>
                <p:nvPr/>
              </p:nvSpPr>
              <p:spPr bwMode="auto">
                <a:xfrm>
                  <a:off x="5552570" y="3700479"/>
                  <a:ext cx="81248" cy="276999"/>
                </a:xfrm>
                <a:prstGeom prst="rect">
                  <a:avLst/>
                </a:prstGeom>
                <a:solidFill>
                  <a:schemeClr val="bg1"/>
                </a:solidFill>
                <a:ln w="3175" cap="flat" cmpd="sng" algn="ctr">
                  <a:solidFill>
                    <a:srgbClr val="FFC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80" tIns="34290" rIns="68580" bIns="34290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defTabSz="685800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kumimoji="1" lang="zh-TW" altLang="en-US" sz="900" b="1">
                    <a:latin typeface="Arial" charset="0"/>
                    <a:ea typeface="新細明體" pitchFamily="18" charset="-120"/>
                  </a:endParaRPr>
                </a:p>
              </p:txBody>
            </p:sp>
            <p:sp>
              <p:nvSpPr>
                <p:cNvPr id="284" name="矩形 283">
                  <a:extLst>
                    <a:ext uri="{FF2B5EF4-FFF2-40B4-BE49-F238E27FC236}">
                      <a16:creationId xmlns:a16="http://schemas.microsoft.com/office/drawing/2014/main" id="{B540C987-3EE3-4402-A7FE-2B7C8D12983B}"/>
                    </a:ext>
                  </a:extLst>
                </p:cNvPr>
                <p:cNvSpPr/>
                <p:nvPr/>
              </p:nvSpPr>
              <p:spPr bwMode="auto">
                <a:xfrm>
                  <a:off x="5353819" y="3700547"/>
                  <a:ext cx="81248" cy="276999"/>
                </a:xfrm>
                <a:prstGeom prst="rect">
                  <a:avLst/>
                </a:prstGeom>
                <a:solidFill>
                  <a:schemeClr val="bg1"/>
                </a:solidFill>
                <a:ln w="3175" cap="flat" cmpd="sng" algn="ctr">
                  <a:solidFill>
                    <a:srgbClr val="FFC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68580" tIns="34290" rIns="68580" bIns="34290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defTabSz="685800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kumimoji="1" lang="zh-TW" altLang="en-US" sz="900" b="1">
                    <a:latin typeface="Arial" charset="0"/>
                    <a:ea typeface="新細明體" pitchFamily="18" charset="-120"/>
                  </a:endParaRPr>
                </a:p>
              </p:txBody>
            </p:sp>
          </p:grpSp>
          <p:cxnSp>
            <p:nvCxnSpPr>
              <p:cNvPr id="274" name="直線接點 273">
                <a:extLst>
                  <a:ext uri="{FF2B5EF4-FFF2-40B4-BE49-F238E27FC236}">
                    <a16:creationId xmlns:a16="http://schemas.microsoft.com/office/drawing/2014/main" id="{6A0F321A-1A7B-430A-91EE-CC8CEE6E7D9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>
                <a:off x="5496585" y="3738106"/>
                <a:ext cx="396772" cy="241652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75" name="直線接點 274">
                <a:extLst>
                  <a:ext uri="{FF2B5EF4-FFF2-40B4-BE49-F238E27FC236}">
                    <a16:creationId xmlns:a16="http://schemas.microsoft.com/office/drawing/2014/main" id="{BCABCF49-C579-4E21-9E83-63CBC25AB2F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>
                <a:off x="5349687" y="3731279"/>
                <a:ext cx="396772" cy="241652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76" name="直線接點 275">
                <a:extLst>
                  <a:ext uri="{FF2B5EF4-FFF2-40B4-BE49-F238E27FC236}">
                    <a16:creationId xmlns:a16="http://schemas.microsoft.com/office/drawing/2014/main" id="{71863D00-77BA-47C2-B7F5-2235DF7DA97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>
                <a:off x="5271414" y="3732949"/>
                <a:ext cx="264784" cy="243703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77" name="直線接點 276">
                <a:extLst>
                  <a:ext uri="{FF2B5EF4-FFF2-40B4-BE49-F238E27FC236}">
                    <a16:creationId xmlns:a16="http://schemas.microsoft.com/office/drawing/2014/main" id="{AF97646D-E6DD-4271-99F0-FFFB15C972D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>
                <a:off x="5199525" y="3732949"/>
                <a:ext cx="134754" cy="241161"/>
              </a:xfrm>
              <a:prstGeom prst="line">
                <a:avLst/>
              </a:prstGeom>
              <a:noFill/>
              <a:ln w="12700" cap="flat" cmpd="sng" algn="ctr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185" name="文字方塊 184">
              <a:extLst>
                <a:ext uri="{FF2B5EF4-FFF2-40B4-BE49-F238E27FC236}">
                  <a16:creationId xmlns:a16="http://schemas.microsoft.com/office/drawing/2014/main" id="{AF4CD4E8-7165-498A-8C33-AE24359EBEA2}"/>
                </a:ext>
              </a:extLst>
            </p:cNvPr>
            <p:cNvSpPr txBox="1"/>
            <p:nvPr/>
          </p:nvSpPr>
          <p:spPr>
            <a:xfrm rot="16200000">
              <a:off x="4173886" y="641459"/>
              <a:ext cx="746201" cy="4001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675" b="1" spc="75" dirty="0">
                  <a:solidFill>
                    <a:srgbClr val="008000"/>
                  </a:solidFill>
                  <a:latin typeface="Calibri" panose="020F0502020204030204" pitchFamily="34" charset="0"/>
                  <a:ea typeface="Meiryo UI" panose="020B0604030504040204" pitchFamily="34" charset="-128"/>
                  <a:cs typeface="Calibri" panose="020F0502020204030204" pitchFamily="34" charset="0"/>
                </a:rPr>
                <a:t>Shielding</a:t>
              </a:r>
              <a:endParaRPr lang="zh-TW" altLang="en-US" sz="675" b="1" spc="75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999135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46359" y="-79775"/>
            <a:ext cx="7886700" cy="994172"/>
          </a:xfrm>
        </p:spPr>
        <p:txBody>
          <a:bodyPr/>
          <a:lstStyle/>
          <a:p>
            <a:pPr algn="ctr"/>
            <a:r>
              <a:rPr lang="zh-TW" altLang="en-US" sz="3200" b="1" u="none" dirty="0"/>
              <a:t>附件二、上蓋</a:t>
            </a:r>
          </a:p>
        </p:txBody>
      </p:sp>
      <p:sp>
        <p:nvSpPr>
          <p:cNvPr id="3" name="矩形 2"/>
          <p:cNvSpPr/>
          <p:nvPr/>
        </p:nvSpPr>
        <p:spPr>
          <a:xfrm>
            <a:off x="946359" y="1674058"/>
            <a:ext cx="6761680" cy="14080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zh-TW" altLang="en-US" sz="1425" dirty="0">
                <a:latin typeface="+mj-ea"/>
                <a:ea typeface="+mj-ea"/>
              </a:rPr>
              <a:t>金屬結構設計型式與尺寸：請參考下列之設計圖；</a:t>
            </a:r>
            <a:endParaRPr lang="en-US" altLang="zh-TW" sz="1425" dirty="0">
              <a:latin typeface="+mj-ea"/>
              <a:ea typeface="+mj-ea"/>
            </a:endParaRPr>
          </a:p>
          <a:p>
            <a:pPr marL="342900" indent="-342900">
              <a:buAutoNum type="arabicPeriod"/>
            </a:pPr>
            <a:r>
              <a:rPr lang="zh-TW" altLang="en-US" sz="1425" dirty="0">
                <a:latin typeface="+mj-ea"/>
                <a:ea typeface="+mj-ea"/>
              </a:rPr>
              <a:t>基礎材料：黃銅</a:t>
            </a:r>
            <a:r>
              <a:rPr lang="en-US" altLang="zh-TW" sz="1425" dirty="0">
                <a:latin typeface="+mj-ea"/>
                <a:ea typeface="+mj-ea"/>
              </a:rPr>
              <a:t>(BRASS)</a:t>
            </a:r>
            <a:r>
              <a:rPr lang="zh-TW" altLang="en-US" sz="1425" dirty="0">
                <a:latin typeface="+mj-ea"/>
                <a:ea typeface="+mj-ea"/>
              </a:rPr>
              <a:t>，</a:t>
            </a:r>
            <a:r>
              <a:rPr lang="en-US" altLang="zh-TW" sz="1425" dirty="0">
                <a:latin typeface="+mj-ea"/>
                <a:ea typeface="+mj-ea"/>
              </a:rPr>
              <a:t>8.00mm Square</a:t>
            </a:r>
          </a:p>
          <a:p>
            <a:pPr marL="342900" indent="-342900">
              <a:buAutoNum type="arabicPeriod"/>
            </a:pPr>
            <a:r>
              <a:rPr lang="zh-TW" altLang="en-US" sz="1425" dirty="0">
                <a:latin typeface="+mj-ea"/>
                <a:ea typeface="+mj-ea"/>
              </a:rPr>
              <a:t>材料厚度：</a:t>
            </a:r>
            <a:r>
              <a:rPr lang="en-US" altLang="zh-TW" sz="1425" dirty="0">
                <a:latin typeface="+mj-ea"/>
                <a:ea typeface="+mj-ea"/>
              </a:rPr>
              <a:t>0.8mm ± 0.05mm</a:t>
            </a:r>
            <a:r>
              <a:rPr lang="zh-TW" altLang="en-US" sz="1425" dirty="0">
                <a:latin typeface="+mj-ea"/>
                <a:ea typeface="+mj-ea"/>
              </a:rPr>
              <a:t>，挖深：</a:t>
            </a:r>
            <a:r>
              <a:rPr lang="en-US" altLang="zh-TW" sz="1425" dirty="0">
                <a:latin typeface="+mj-ea"/>
                <a:ea typeface="+mj-ea"/>
              </a:rPr>
              <a:t>0.5mm + 0.05mm</a:t>
            </a:r>
          </a:p>
          <a:p>
            <a:pPr marL="342900" indent="-342900">
              <a:buAutoNum type="arabicPeriod"/>
            </a:pPr>
            <a:r>
              <a:rPr lang="zh-TW" altLang="en-US" sz="1425" dirty="0">
                <a:latin typeface="+mj-ea"/>
                <a:ea typeface="+mj-ea"/>
              </a:rPr>
              <a:t>雙面鍍膜：</a:t>
            </a:r>
            <a:r>
              <a:rPr lang="en-US" altLang="zh-TW" sz="1425" dirty="0">
                <a:latin typeface="+mj-ea"/>
                <a:ea typeface="+mj-ea"/>
              </a:rPr>
              <a:t>Cu(Brass) / Ni.(Nickel) ≥ 2.8um / Au.≥ 1.0um</a:t>
            </a:r>
          </a:p>
          <a:p>
            <a:r>
              <a:rPr lang="zh-TW" altLang="en-US" sz="1425" dirty="0">
                <a:latin typeface="+mj-ea"/>
                <a:ea typeface="+mj-ea"/>
              </a:rPr>
              <a:t>底座</a:t>
            </a:r>
            <a:r>
              <a:rPr lang="en-US" altLang="zh-TW" sz="1425" dirty="0">
                <a:latin typeface="+mj-ea"/>
                <a:ea typeface="+mj-ea"/>
              </a:rPr>
              <a:t>&amp;</a:t>
            </a:r>
            <a:r>
              <a:rPr lang="zh-TW" altLang="en-US" sz="1425" dirty="0">
                <a:latin typeface="+mj-ea"/>
                <a:ea typeface="+mj-ea"/>
              </a:rPr>
              <a:t>上蓋接合方式：倒角接面使用導電膠</a:t>
            </a:r>
            <a:r>
              <a:rPr lang="en-US" altLang="zh-TW" sz="1425" dirty="0">
                <a:latin typeface="+mj-ea"/>
                <a:ea typeface="+mj-ea"/>
              </a:rPr>
              <a:t>(</a:t>
            </a:r>
            <a:r>
              <a:rPr lang="zh-TW" altLang="en-US" sz="1425" dirty="0">
                <a:latin typeface="+mj-ea"/>
                <a:ea typeface="+mj-ea"/>
              </a:rPr>
              <a:t>錫</a:t>
            </a:r>
            <a:r>
              <a:rPr lang="en-US" altLang="zh-TW" sz="1425" dirty="0">
                <a:latin typeface="+mj-ea"/>
                <a:ea typeface="+mj-ea"/>
              </a:rPr>
              <a:t>)</a:t>
            </a:r>
            <a:r>
              <a:rPr lang="zh-TW" altLang="en-US" sz="1425" dirty="0">
                <a:latin typeface="+mj-ea"/>
                <a:ea typeface="+mj-ea"/>
              </a:rPr>
              <a:t>不溢出、四周接合面另點絕緣膠加強，需耐溫</a:t>
            </a:r>
            <a:r>
              <a:rPr lang="en-US" altLang="zh-TW" sz="1425" dirty="0">
                <a:latin typeface="+mj-ea"/>
                <a:ea typeface="+mj-ea"/>
              </a:rPr>
              <a:t>300</a:t>
            </a:r>
            <a:r>
              <a:rPr lang="zh-TW" altLang="en-US" sz="1425" dirty="0">
                <a:latin typeface="+mj-ea"/>
                <a:ea typeface="+mj-ea"/>
              </a:rPr>
              <a:t>度以利後續成品上件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8663" y="3173623"/>
            <a:ext cx="2951290" cy="2910676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928" y="3590166"/>
            <a:ext cx="3536410" cy="1807616"/>
          </a:xfrm>
          <a:prstGeom prst="rect">
            <a:avLst/>
          </a:prstGeom>
        </p:spPr>
      </p:pic>
      <p:grpSp>
        <p:nvGrpSpPr>
          <p:cNvPr id="10" name="群組 9"/>
          <p:cNvGrpSpPr/>
          <p:nvPr/>
        </p:nvGrpSpPr>
        <p:grpSpPr>
          <a:xfrm>
            <a:off x="7218390" y="4454983"/>
            <a:ext cx="1614669" cy="928869"/>
            <a:chOff x="8599990" y="3831220"/>
            <a:chExt cx="2152892" cy="1238492"/>
          </a:xfrm>
        </p:grpSpPr>
        <p:pic>
          <p:nvPicPr>
            <p:cNvPr id="6" name="圖片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237" t="43207" r="31934" b="38734"/>
            <a:stretch/>
          </p:blipFill>
          <p:spPr>
            <a:xfrm>
              <a:off x="8599990" y="3831220"/>
              <a:ext cx="2152892" cy="1238492"/>
            </a:xfrm>
            <a:prstGeom prst="rect">
              <a:avLst/>
            </a:prstGeom>
          </p:spPr>
        </p:pic>
        <p:sp>
          <p:nvSpPr>
            <p:cNvPr id="8" name="橢圓 7"/>
            <p:cNvSpPr/>
            <p:nvPr/>
          </p:nvSpPr>
          <p:spPr bwMode="auto">
            <a:xfrm>
              <a:off x="9825972" y="4271058"/>
              <a:ext cx="474562" cy="509286"/>
            </a:xfrm>
            <a:prstGeom prst="ellipse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68580" tIns="34290" rIns="68580" bIns="3429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685800" fontAlgn="base">
                <a:spcBef>
                  <a:spcPct val="0"/>
                </a:spcBef>
                <a:spcAft>
                  <a:spcPct val="0"/>
                </a:spcAft>
              </a:pPr>
              <a:endParaRPr kumimoji="1" lang="zh-TW" altLang="en-US" sz="1350">
                <a:latin typeface="Arial" charset="0"/>
                <a:ea typeface="新細明體" pitchFamily="18" charset="-120"/>
              </a:endParaRPr>
            </a:p>
          </p:txBody>
        </p:sp>
        <p:sp>
          <p:nvSpPr>
            <p:cNvPr id="9" name="橢圓 8"/>
            <p:cNvSpPr/>
            <p:nvPr/>
          </p:nvSpPr>
          <p:spPr bwMode="auto">
            <a:xfrm>
              <a:off x="9027319" y="4294207"/>
              <a:ext cx="474562" cy="509286"/>
            </a:xfrm>
            <a:prstGeom prst="ellipse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68580" tIns="34290" rIns="68580" bIns="34290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685800" fontAlgn="base">
                <a:spcBef>
                  <a:spcPct val="0"/>
                </a:spcBef>
                <a:spcAft>
                  <a:spcPct val="0"/>
                </a:spcAft>
              </a:pPr>
              <a:endParaRPr kumimoji="1" lang="zh-TW" altLang="en-US" sz="1350">
                <a:latin typeface="Arial" charset="0"/>
                <a:ea typeface="新細明體" pitchFamily="18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3437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 10"/>
          <p:cNvSpPr txBox="1">
            <a:spLocks noGrp="1"/>
          </p:cNvSpPr>
          <p:nvPr>
            <p:ph type="title"/>
          </p:nvPr>
        </p:nvSpPr>
        <p:spPr>
          <a:xfrm>
            <a:off x="2835550" y="855730"/>
            <a:ext cx="5244703" cy="464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altLang="zh-TW" sz="1800" dirty="0">
                <a:latin typeface="Calibri" panose="020F0502020204030204" pitchFamily="34" charset="0"/>
                <a:cs typeface="Calibri" panose="020F0502020204030204" pitchFamily="34" charset="0"/>
              </a:rPr>
              <a:t>Physical Dimension of Sensor Package</a:t>
            </a:r>
            <a:endParaRPr lang="zh-TW" alt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4" name="群組 13"/>
          <p:cNvGrpSpPr>
            <a:grpSpLocks noChangeAspect="1"/>
          </p:cNvGrpSpPr>
          <p:nvPr/>
        </p:nvGrpSpPr>
        <p:grpSpPr>
          <a:xfrm>
            <a:off x="1436198" y="1959436"/>
            <a:ext cx="2800209" cy="2687033"/>
            <a:chOff x="490499" y="1728199"/>
            <a:chExt cx="3454645" cy="3315018"/>
          </a:xfrm>
        </p:grpSpPr>
        <p:pic>
          <p:nvPicPr>
            <p:cNvPr id="8" name="圖片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0499" y="1728199"/>
              <a:ext cx="3454645" cy="3315018"/>
            </a:xfrm>
            <a:prstGeom prst="rect">
              <a:avLst/>
            </a:prstGeom>
          </p:spPr>
        </p:pic>
        <p:sp>
          <p:nvSpPr>
            <p:cNvPr id="12" name="圓角矩形 11"/>
            <p:cNvSpPr/>
            <p:nvPr/>
          </p:nvSpPr>
          <p:spPr bwMode="auto">
            <a:xfrm>
              <a:off x="1902689" y="1728200"/>
              <a:ext cx="637309" cy="283568"/>
            </a:xfrm>
            <a:prstGeom prst="roundRect">
              <a:avLst/>
            </a:prstGeom>
            <a:noFill/>
            <a:ln w="9525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68580" tIns="34290" rIns="68580" bIns="3429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eaLnBrk="1" hangingPunct="1"/>
              <a:endParaRPr lang="zh-TW" altLang="en-US" sz="900" b="1">
                <a:solidFill>
                  <a:srgbClr val="C00000"/>
                </a:solidFill>
                <a:latin typeface="Arial" charset="0"/>
              </a:endParaRPr>
            </a:p>
          </p:txBody>
        </p:sp>
      </p:grpSp>
      <p:grpSp>
        <p:nvGrpSpPr>
          <p:cNvPr id="15" name="群組 14"/>
          <p:cNvGrpSpPr>
            <a:grpSpLocks noChangeAspect="1"/>
          </p:cNvGrpSpPr>
          <p:nvPr/>
        </p:nvGrpSpPr>
        <p:grpSpPr>
          <a:xfrm>
            <a:off x="4738722" y="1959436"/>
            <a:ext cx="3070392" cy="2687033"/>
            <a:chOff x="4838792" y="1728199"/>
            <a:chExt cx="3787972" cy="3315018"/>
          </a:xfrm>
        </p:grpSpPr>
        <p:pic>
          <p:nvPicPr>
            <p:cNvPr id="9" name="圖片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38792" y="1728199"/>
              <a:ext cx="3787972" cy="3315018"/>
            </a:xfrm>
            <a:prstGeom prst="rect">
              <a:avLst/>
            </a:prstGeom>
          </p:spPr>
        </p:pic>
        <p:sp>
          <p:nvSpPr>
            <p:cNvPr id="13" name="圓角矩形 12"/>
            <p:cNvSpPr/>
            <p:nvPr/>
          </p:nvSpPr>
          <p:spPr bwMode="auto">
            <a:xfrm>
              <a:off x="6479307" y="2194636"/>
              <a:ext cx="512619" cy="283568"/>
            </a:xfrm>
            <a:prstGeom prst="roundRect">
              <a:avLst/>
            </a:prstGeom>
            <a:noFill/>
            <a:ln w="9525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68580" tIns="34290" rIns="68580" bIns="3429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eaLnBrk="1" hangingPunct="1"/>
              <a:endParaRPr lang="zh-TW" altLang="en-US" sz="900" b="1">
                <a:solidFill>
                  <a:srgbClr val="C00000"/>
                </a:solidFill>
                <a:latin typeface="Arial" charset="0"/>
              </a:endParaRPr>
            </a:p>
          </p:txBody>
        </p:sp>
      </p:grpSp>
      <p:sp>
        <p:nvSpPr>
          <p:cNvPr id="16" name="文字方塊 15"/>
          <p:cNvSpPr txBox="1"/>
          <p:nvPr/>
        </p:nvSpPr>
        <p:spPr>
          <a:xfrm>
            <a:off x="1798546" y="4712275"/>
            <a:ext cx="207551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050" dirty="0"/>
              <a:t>Front side of package substrate </a:t>
            </a:r>
            <a:endParaRPr lang="zh-TW" altLang="en-US" sz="1050" dirty="0"/>
          </a:p>
        </p:txBody>
      </p:sp>
      <p:sp>
        <p:nvSpPr>
          <p:cNvPr id="17" name="文字方塊 16"/>
          <p:cNvSpPr txBox="1"/>
          <p:nvPr/>
        </p:nvSpPr>
        <p:spPr>
          <a:xfrm>
            <a:off x="5236161" y="4712274"/>
            <a:ext cx="207551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050" dirty="0"/>
              <a:t>Back-side of package substrate</a:t>
            </a:r>
          </a:p>
          <a:p>
            <a:pPr algn="ctr"/>
            <a:r>
              <a:rPr lang="en-US" altLang="zh-TW" sz="1050" dirty="0"/>
              <a:t>(Electrical Pinout) </a:t>
            </a:r>
            <a:endParaRPr lang="zh-TW" altLang="en-US" sz="1050" dirty="0"/>
          </a:p>
        </p:txBody>
      </p:sp>
    </p:spTree>
    <p:extLst>
      <p:ext uri="{BB962C8B-B14F-4D97-AF65-F5344CB8AC3E}">
        <p14:creationId xmlns:p14="http://schemas.microsoft.com/office/powerpoint/2010/main" val="1989515859"/>
      </p:ext>
    </p:extLst>
  </p:cSld>
  <p:clrMapOvr>
    <a:masterClrMapping/>
  </p:clrMapOvr>
</p:sld>
</file>

<file path=ppt/theme/theme1.xml><?xml version="1.0" encoding="utf-8"?>
<a:theme xmlns:a="http://schemas.openxmlformats.org/drawingml/2006/main" name="1_簡報內頁">
  <a:themeElements>
    <a:clrScheme name="簡報內頁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簡報內頁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solidFill>
            <a:srgbClr val="4787BA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noFill/>
        <a:ln w="28575" cap="flat" cmpd="sng" algn="ctr">
          <a:solidFill>
            <a:srgbClr val="4F6FA4"/>
          </a:solidFill>
          <a:prstDash val="solid"/>
          <a:round/>
          <a:headEnd type="none" w="med" len="med"/>
          <a:tailEnd type="triangle" w="lg" len="lg"/>
        </a:ln>
        <a:effectLst/>
      </a:spPr>
      <a:bodyPr/>
      <a:lstStyle/>
    </a:lnDef>
  </a:objectDefaults>
  <a:extraClrSchemeLst>
    <a:extraClrScheme>
      <a:clrScheme name="簡報內頁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4400</TotalTime>
  <Words>472</Words>
  <Application>Microsoft Office PowerPoint</Application>
  <PresentationFormat>投影片</PresentationFormat>
  <Paragraphs>94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1" baseType="lpstr">
      <vt:lpstr>Arial</vt:lpstr>
      <vt:lpstr>Calibri</vt:lpstr>
      <vt:lpstr>Tahoma</vt:lpstr>
      <vt:lpstr>Tw Cen MT</vt:lpstr>
      <vt:lpstr>Wingdings</vt:lpstr>
      <vt:lpstr>1_簡報內頁</vt:lpstr>
      <vt:lpstr>SSS R1 請購說明</vt:lpstr>
      <vt:lpstr>CLCC封裝程序與條件</vt:lpstr>
      <vt:lpstr>PowerPoint 簡報</vt:lpstr>
      <vt:lpstr>附件二、上蓋</vt:lpstr>
      <vt:lpstr>Physical Dimension of Sensor Package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chloe</dc:creator>
  <cp:lastModifiedBy>李美郁</cp:lastModifiedBy>
  <cp:revision>107</cp:revision>
  <cp:lastPrinted>2015-12-29T01:06:43Z</cp:lastPrinted>
  <dcterms:created xsi:type="dcterms:W3CDTF">2013-12-13T02:22:25Z</dcterms:created>
  <dcterms:modified xsi:type="dcterms:W3CDTF">2026-11-04T02:03:00Z</dcterms:modified>
</cp:coreProperties>
</file>