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8" r:id="rId1"/>
    <p:sldMasterId id="2147483650" r:id="rId2"/>
  </p:sldMasterIdLst>
  <p:notesMasterIdLst>
    <p:notesMasterId r:id="rId12"/>
  </p:notesMasterIdLst>
  <p:handoutMasterIdLst>
    <p:handoutMasterId r:id="rId13"/>
  </p:handoutMasterIdLst>
  <p:sldIdLst>
    <p:sldId id="276" r:id="rId3"/>
    <p:sldId id="423" r:id="rId4"/>
    <p:sldId id="308" r:id="rId5"/>
    <p:sldId id="275" r:id="rId6"/>
    <p:sldId id="303" r:id="rId7"/>
    <p:sldId id="370" r:id="rId8"/>
    <p:sldId id="309" r:id="rId9"/>
    <p:sldId id="405" r:id="rId10"/>
    <p:sldId id="416" r:id="rId11"/>
  </p:sldIdLst>
  <p:sldSz cx="12192000" cy="6858000"/>
  <p:notesSz cx="9939338" cy="6805613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2144">
          <p15:clr>
            <a:srgbClr val="A4A3A4"/>
          </p15:clr>
        </p15:guide>
        <p15:guide id="4" pos="313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B2B3"/>
    <a:srgbClr val="CC6600"/>
    <a:srgbClr val="FFCCCC"/>
    <a:srgbClr val="D9D9D9"/>
    <a:srgbClr val="3399FF"/>
    <a:srgbClr val="0000FF"/>
    <a:srgbClr val="FFFFCC"/>
    <a:srgbClr val="FFFF00"/>
    <a:srgbClr val="28AE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72" autoAdjust="0"/>
    <p:restoredTop sz="94045" autoAdjust="0"/>
  </p:normalViewPr>
  <p:slideViewPr>
    <p:cSldViewPr snapToGrid="0">
      <p:cViewPr varScale="1">
        <p:scale>
          <a:sx n="84" d="100"/>
          <a:sy n="84" d="100"/>
        </p:scale>
        <p:origin x="912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9" d="100"/>
        <a:sy n="109" d="100"/>
      </p:scale>
      <p:origin x="0" y="0"/>
    </p:cViewPr>
  </p:sorterViewPr>
  <p:notesViewPr>
    <p:cSldViewPr snapToGrid="0">
      <p:cViewPr varScale="1">
        <p:scale>
          <a:sx n="97" d="100"/>
          <a:sy n="97" d="100"/>
        </p:scale>
        <p:origin x="3808" y="200"/>
      </p:cViewPr>
      <p:guideLst>
        <p:guide orient="horz" pos="2880"/>
        <p:guide pos="2160"/>
        <p:guide orient="horz" pos="2144"/>
        <p:guide pos="3131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7046" cy="340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9992" y="0"/>
            <a:ext cx="4307046" cy="340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64151"/>
            <a:ext cx="4307046" cy="340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9992" y="6464151"/>
            <a:ext cx="4307046" cy="340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6650701-39C2-4C39-B774-AC0ACA9B57FD}" type="slidenum">
              <a:rPr lang="en-US" altLang="zh-TW">
                <a:ea typeface="微軟正黑體" panose="020B0604030504040204" pitchFamily="34" charset="-120"/>
              </a:rPr>
              <a:pPr>
                <a:defRPr/>
              </a:pPr>
              <a:t>‹#›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115972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7046" cy="3414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9992" y="0"/>
            <a:ext cx="4307046" cy="3414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35D6E0B5-C9D1-4321-9F3E-3F5A2FCA6E31}" type="datetimeFigureOut">
              <a:rPr lang="zh-TW" altLang="en-US" smtClean="0"/>
              <a:pPr>
                <a:defRPr/>
              </a:pPr>
              <a:t>2025/3/5</a:t>
            </a:fld>
            <a:endParaRPr lang="zh-TW" altLang="en-US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4638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dirty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3934" y="3275201"/>
            <a:ext cx="7951470" cy="26797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dirty="0"/>
              <a:t>按一下以編輯母片文字樣式</a:t>
            </a:r>
          </a:p>
          <a:p>
            <a:pPr lvl="1"/>
            <a:r>
              <a:rPr lang="zh-TW" altLang="en-US" noProof="0" dirty="0"/>
              <a:t>第二層</a:t>
            </a:r>
          </a:p>
          <a:p>
            <a:pPr lvl="2"/>
            <a:r>
              <a:rPr lang="zh-TW" altLang="en-US" noProof="0" dirty="0"/>
              <a:t>第三層</a:t>
            </a:r>
          </a:p>
          <a:p>
            <a:pPr lvl="3"/>
            <a:r>
              <a:rPr lang="zh-TW" altLang="en-US" noProof="0" dirty="0"/>
              <a:t>第四層</a:t>
            </a:r>
          </a:p>
          <a:p>
            <a:pPr lvl="4"/>
            <a:r>
              <a:rPr lang="zh-TW" altLang="en-US" noProof="0" dirty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64151"/>
            <a:ext cx="4307046" cy="3414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9992" y="6464151"/>
            <a:ext cx="4307046" cy="3414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96D86CCB-8F76-4AE6-907E-95309338C679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603689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927350" y="850900"/>
            <a:ext cx="4084638" cy="22971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7149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34977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96611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46249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91080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5102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5150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9239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278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4312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1903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319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7539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0476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F1EF-D0FC-4CA9-98B9-97098F4745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57160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57" descr="E版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2" y="2991902"/>
            <a:ext cx="3886200" cy="3866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-1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defRPr/>
            </a:pPr>
            <a:endParaRPr lang="zh-TW" altLang="en-US" dirty="0">
              <a:ea typeface="微軟正黑體" panose="020B0604030504040204" pitchFamily="34" charset="-120"/>
            </a:endParaRPr>
          </a:p>
        </p:txBody>
      </p:sp>
      <p:pic>
        <p:nvPicPr>
          <p:cNvPr id="11" name="Picture 26" descr="itri_CEL_A_W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1" y="579438"/>
            <a:ext cx="3328988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836698" y="2584703"/>
            <a:ext cx="6596065" cy="1219201"/>
          </a:xfrm>
        </p:spPr>
        <p:txBody>
          <a:bodyPr anchor="t" anchorCtr="0"/>
          <a:lstStyle>
            <a:lvl1pPr>
              <a:defRPr sz="4400" b="1">
                <a:solidFill>
                  <a:srgbClr val="00B2B3"/>
                </a:solidFill>
              </a:defRPr>
            </a:lvl1pPr>
          </a:lstStyle>
          <a:p>
            <a:r>
              <a:rPr lang="zh-TW" altLang="en-US" dirty="0"/>
              <a:t>簡報標題</a:t>
            </a:r>
          </a:p>
        </p:txBody>
      </p:sp>
      <p:sp>
        <p:nvSpPr>
          <p:cNvPr id="14" name="Rectangle 2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853791" y="5059680"/>
            <a:ext cx="6770872" cy="755904"/>
          </a:xfrm>
        </p:spPr>
        <p:txBody>
          <a:bodyPr anchor="b" anchorCtr="0"/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 sz="20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2000" dirty="0"/>
              <a:t>簡報單位 簡報人名稱</a:t>
            </a:r>
            <a:r>
              <a:rPr lang="en-US" altLang="zh-TW" sz="2000" dirty="0"/>
              <a:t> </a:t>
            </a:r>
            <a:r>
              <a:rPr lang="zh-TW" altLang="en-US" sz="2000" dirty="0"/>
              <a:t>職稱</a:t>
            </a:r>
            <a:endParaRPr lang="en-US" altLang="zh-TW" sz="2000" dirty="0"/>
          </a:p>
        </p:txBody>
      </p:sp>
      <p:sp>
        <p:nvSpPr>
          <p:cNvPr id="17" name="投影片編號版面配置區 3"/>
          <p:cNvSpPr>
            <a:spLocks noGrp="1"/>
          </p:cNvSpPr>
          <p:nvPr>
            <p:ph type="sldNum" sz="quarter" idx="11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8" name="文字版面配置區 8"/>
          <p:cNvSpPr>
            <a:spLocks noGrp="1"/>
          </p:cNvSpPr>
          <p:nvPr>
            <p:ph type="body" sz="quarter" idx="12" hasCustomPrompt="1"/>
          </p:nvPr>
        </p:nvSpPr>
        <p:spPr>
          <a:xfrm>
            <a:off x="853790" y="5902262"/>
            <a:ext cx="2788603" cy="43230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zh-TW" altLang="en-US" dirty="0"/>
              <a:t>簡報日期</a:t>
            </a:r>
          </a:p>
        </p:txBody>
      </p:sp>
      <p:pic>
        <p:nvPicPr>
          <p:cNvPr id="16" name="圖片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9934" y="250922"/>
            <a:ext cx="928524" cy="293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48"/>
          <p:cNvSpPr txBox="1">
            <a:spLocks noChangeArrowheads="1"/>
          </p:cNvSpPr>
          <p:nvPr userDrawn="1"/>
        </p:nvSpPr>
        <p:spPr bwMode="auto">
          <a:xfrm>
            <a:off x="-11500" y="6610192"/>
            <a:ext cx="71219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/>
            <a:r>
              <a:rPr lang="zh-TW" altLang="en-US" sz="1000" dirty="0">
                <a:solidFill>
                  <a:schemeClr val="bg1"/>
                </a:solidFill>
                <a:latin typeface="+mj-ea"/>
                <a:ea typeface="+mj-ea"/>
              </a:rPr>
              <a:t>工業技術研究院機密資料 禁止複製、轉載、外流 </a:t>
            </a:r>
            <a:r>
              <a:rPr lang="en-US" altLang="zh-TW" sz="1000" dirty="0">
                <a:solidFill>
                  <a:schemeClr val="bg1"/>
                </a:solidFill>
                <a:latin typeface="+mj-ea"/>
                <a:ea typeface="+mj-ea"/>
              </a:rPr>
              <a:t>ITRI CONFIDENTIAL DOCUMENT DO NOT COPY OR DISTRIBUTE</a:t>
            </a:r>
          </a:p>
        </p:txBody>
      </p:sp>
    </p:spTree>
    <p:extLst>
      <p:ext uri="{BB962C8B-B14F-4D97-AF65-F5344CB8AC3E}">
        <p14:creationId xmlns:p14="http://schemas.microsoft.com/office/powerpoint/2010/main" val="2733254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666179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1" y="1439864"/>
            <a:ext cx="7981506" cy="47577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8825023" y="1439864"/>
            <a:ext cx="2822033" cy="47577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276379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0" y="1439865"/>
            <a:ext cx="11037455" cy="28556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609601" y="4444409"/>
            <a:ext cx="11037456" cy="17531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538828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2174355" y="2564904"/>
            <a:ext cx="7772400" cy="1035546"/>
          </a:xfrm>
        </p:spPr>
        <p:txBody>
          <a:bodyPr anchor="t" anchorCtr="0">
            <a:noAutofit/>
          </a:bodyPr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2860155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3176121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115044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2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2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854547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01094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064379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337204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3117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28555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451948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3" y="425301"/>
            <a:ext cx="2789767" cy="566597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6" y="425301"/>
            <a:ext cx="8168217" cy="566597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65464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6DB62-7AE1-43F2-B3DE-07BB0491F9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9329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19C3F1EF-D0FC-4CA9-98B9-97098F474581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20207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264920"/>
            <a:ext cx="11045923" cy="941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439864"/>
            <a:ext cx="11037455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8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33" name="Line 50"/>
          <p:cNvSpPr>
            <a:spLocks noChangeShapeType="1"/>
          </p:cNvSpPr>
          <p:nvPr/>
        </p:nvSpPr>
        <p:spPr bwMode="auto">
          <a:xfrm>
            <a:off x="12194119" y="6202363"/>
            <a:ext cx="11557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1034" name="Line 51"/>
          <p:cNvSpPr>
            <a:spLocks noChangeShapeType="1"/>
          </p:cNvSpPr>
          <p:nvPr/>
        </p:nvSpPr>
        <p:spPr bwMode="auto">
          <a:xfrm rot="5400000">
            <a:off x="10084331" y="7127876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1036" name="Text Box 52"/>
          <p:cNvSpPr txBox="1">
            <a:spLocks noChangeArrowheads="1"/>
          </p:cNvSpPr>
          <p:nvPr/>
        </p:nvSpPr>
        <p:spPr bwMode="auto">
          <a:xfrm>
            <a:off x="0" y="7200900"/>
            <a:ext cx="721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TW" altLang="en-US" sz="2400">
                <a:ea typeface="微軟正黑體" panose="020B0604030504040204" pitchFamily="34" charset="-120"/>
              </a:rPr>
              <a:t>建議字型：中文微軟正黑體，英文</a:t>
            </a:r>
            <a:r>
              <a:rPr lang="en-US" altLang="zh-TW" sz="2400">
                <a:ea typeface="微軟正黑體" panose="020B0604030504040204" pitchFamily="34" charset="-120"/>
              </a:rPr>
              <a:t>Arial</a:t>
            </a:r>
          </a:p>
        </p:txBody>
      </p:sp>
      <p:pic>
        <p:nvPicPr>
          <p:cNvPr id="14" name="Picture 28" descr="itri_CEL_A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4178" y="6159948"/>
            <a:ext cx="1476375" cy="3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圖片 13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9934" y="250922"/>
            <a:ext cx="928524" cy="293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48"/>
          <p:cNvSpPr txBox="1">
            <a:spLocks noChangeArrowheads="1"/>
          </p:cNvSpPr>
          <p:nvPr userDrawn="1"/>
        </p:nvSpPr>
        <p:spPr bwMode="auto">
          <a:xfrm>
            <a:off x="-11500" y="6610192"/>
            <a:ext cx="71219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/>
            <a:r>
              <a:rPr lang="zh-TW" altLang="en-US" sz="1000" dirty="0">
                <a:solidFill>
                  <a:schemeClr val="bg1"/>
                </a:solidFill>
                <a:latin typeface="+mj-ea"/>
                <a:ea typeface="+mj-ea"/>
              </a:rPr>
              <a:t>工業技術研究院機密資料 禁止複製、轉載、外流 </a:t>
            </a:r>
            <a:r>
              <a:rPr lang="en-US" altLang="zh-TW" sz="1000" dirty="0">
                <a:solidFill>
                  <a:schemeClr val="bg1"/>
                </a:solidFill>
                <a:latin typeface="+mj-ea"/>
                <a:ea typeface="+mj-ea"/>
              </a:rPr>
              <a:t>ITRI CONFIDENTIAL DOCUMENT DO NOT COPY OR DISTRIBUTE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03" r:id="rId2"/>
    <p:sldLayoutId id="2147483914" r:id="rId3"/>
    <p:sldLayoutId id="2147483915" r:id="rId4"/>
    <p:sldLayoutId id="2147483904" r:id="rId5"/>
    <p:sldLayoutId id="2147483916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  <p:sldLayoutId id="2147483911" r:id="rId13"/>
    <p:sldLayoutId id="2147483912" r:id="rId14"/>
    <p:sldLayoutId id="2147483917" r:id="rId15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B2B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36698" y="2584703"/>
            <a:ext cx="6596065" cy="1386048"/>
          </a:xfrm>
        </p:spPr>
        <p:txBody>
          <a:bodyPr/>
          <a:lstStyle/>
          <a:p>
            <a:r>
              <a:rPr lang="en-US" altLang="zh-TW" dirty="0" err="1"/>
              <a:t>xxxxxxxxxx</a:t>
            </a:r>
            <a:br>
              <a:rPr lang="en-US" altLang="zh-TW" dirty="0"/>
            </a:br>
            <a:r>
              <a:rPr lang="zh-TW" altLang="en-US" dirty="0"/>
              <a:t>有效性分析報告</a:t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/>
              <a:t>出具單位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/>
              <a:t>2025/03/05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1</a:t>
            </a:fld>
            <a:endParaRPr lang="en-US" altLang="zh-TW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結論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04801" y="1385001"/>
            <a:ext cx="11582399" cy="2146140"/>
          </a:xfrm>
        </p:spPr>
        <p:txBody>
          <a:bodyPr/>
          <a:lstStyle/>
          <a:p>
            <a:r>
              <a:rPr lang="en-US" altLang="zh-TW" dirty="0" err="1">
                <a:latin typeface="+mj-lt"/>
                <a:ea typeface="+mj-ea"/>
              </a:rPr>
              <a:t>xxxxxx</a:t>
            </a:r>
            <a:r>
              <a:rPr lang="zh-TW" altLang="en-US" dirty="0">
                <a:latin typeface="+mj-lt"/>
                <a:ea typeface="+mj-ea"/>
              </a:rPr>
              <a:t>之標的請求項</a:t>
            </a:r>
            <a:r>
              <a:rPr lang="en-US" altLang="zh-TW" dirty="0">
                <a:latin typeface="+mj-lt"/>
                <a:ea typeface="+mj-ea"/>
              </a:rPr>
              <a:t>x , x ……</a:t>
            </a:r>
          </a:p>
          <a:p>
            <a:pPr lvl="1"/>
            <a:r>
              <a:rPr lang="zh-TW" altLang="en-US" dirty="0">
                <a:latin typeface="+mj-lt"/>
                <a:ea typeface="+mj-ea"/>
              </a:rPr>
              <a:t>無效目標案的前案檢索，獲得</a:t>
            </a:r>
            <a:r>
              <a:rPr lang="en-US" altLang="zh-TW" dirty="0" err="1">
                <a:latin typeface="+mj-lt"/>
                <a:ea typeface="+mj-ea"/>
              </a:rPr>
              <a:t>xxxx</a:t>
            </a:r>
            <a:endParaRPr lang="en-US" altLang="zh-TW" dirty="0">
              <a:latin typeface="+mj-lt"/>
              <a:ea typeface="+mj-ea"/>
            </a:endParaRPr>
          </a:p>
          <a:p>
            <a:pPr marL="457200" lvl="1" indent="0">
              <a:buNone/>
            </a:pPr>
            <a:endParaRPr lang="en-US" altLang="zh-TW" dirty="0">
              <a:latin typeface="+mj-lt"/>
              <a:ea typeface="+mj-ea"/>
            </a:endParaRPr>
          </a:p>
          <a:p>
            <a:pPr marL="457200" lvl="1" indent="0">
              <a:buNone/>
            </a:pPr>
            <a:endParaRPr lang="en-US" altLang="zh-TW" dirty="0">
              <a:latin typeface="+mj-lt"/>
              <a:ea typeface="+mj-ea"/>
            </a:endParaRPr>
          </a:p>
          <a:p>
            <a:endParaRPr lang="zh-TW" altLang="en-US" dirty="0">
              <a:latin typeface="+mj-lt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71FFAD-F905-4792-971B-681FA4F61CA8}" type="slidenum">
              <a:rPr kumimoji="1" lang="en-US" altLang="zh-TW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+mn-cs"/>
              </a:rPr>
              <a:pPr marL="0" marR="0" lvl="0" indent="0" algn="r" defTabSz="914400" rtl="0" eaLnBrk="1" fontAlgn="ctr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1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8" name="表格 8">
            <a:extLst>
              <a:ext uri="{FF2B5EF4-FFF2-40B4-BE49-F238E27FC236}">
                <a16:creationId xmlns:a16="http://schemas.microsoft.com/office/drawing/2014/main" id="{16CE9CC2-4202-4C2E-93DE-469758528A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259089"/>
              </p:ext>
            </p:extLst>
          </p:nvPr>
        </p:nvGraphicFramePr>
        <p:xfrm>
          <a:off x="1186775" y="3429000"/>
          <a:ext cx="9503923" cy="27005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035">
                  <a:extLst>
                    <a:ext uri="{9D8B030D-6E8A-4147-A177-3AD203B41FA5}">
                      <a16:colId xmlns:a16="http://schemas.microsoft.com/office/drawing/2014/main" val="2677007970"/>
                    </a:ext>
                  </a:extLst>
                </a:gridCol>
                <a:gridCol w="2431621">
                  <a:extLst>
                    <a:ext uri="{9D8B030D-6E8A-4147-A177-3AD203B41FA5}">
                      <a16:colId xmlns:a16="http://schemas.microsoft.com/office/drawing/2014/main" val="3837312347"/>
                    </a:ext>
                  </a:extLst>
                </a:gridCol>
                <a:gridCol w="2126636">
                  <a:extLst>
                    <a:ext uri="{9D8B030D-6E8A-4147-A177-3AD203B41FA5}">
                      <a16:colId xmlns:a16="http://schemas.microsoft.com/office/drawing/2014/main" val="1146320678"/>
                    </a:ext>
                  </a:extLst>
                </a:gridCol>
                <a:gridCol w="4129631">
                  <a:extLst>
                    <a:ext uri="{9D8B030D-6E8A-4147-A177-3AD203B41FA5}">
                      <a16:colId xmlns:a16="http://schemas.microsoft.com/office/drawing/2014/main" val="1941416187"/>
                    </a:ext>
                  </a:extLst>
                </a:gridCol>
              </a:tblGrid>
              <a:tr h="81935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i="0" u="none" strike="noStrike" kern="120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前案</a:t>
                      </a:r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i="0" u="none" strike="noStrike" kern="120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公開號</a:t>
                      </a:r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i="0" u="none" strike="noStrike" kern="120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標的請求項次</a:t>
                      </a:r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2400" b="1" i="0" u="none" strike="noStrike" kern="120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比對結論</a:t>
                      </a:r>
                      <a:endParaRPr lang="en-US" sz="2400" b="1" i="0" u="none" strike="noStrike" kern="1200" dirty="0">
                        <a:solidFill>
                          <a:srgbClr val="0000FF"/>
                        </a:solidFill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7735451"/>
                  </a:ext>
                </a:extLst>
              </a:tr>
              <a:tr h="9753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00B2B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3278069"/>
                  </a:ext>
                </a:extLst>
              </a:tr>
              <a:tr h="9058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+mj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8535816"/>
                  </a:ext>
                </a:extLst>
              </a:tr>
            </a:tbl>
          </a:graphicData>
        </a:graphic>
      </p:graphicFrame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CFB84853-2CA4-49D5-9026-B4081AC26301}"/>
              </a:ext>
            </a:extLst>
          </p:cNvPr>
          <p:cNvGraphicFramePr>
            <a:graphicFrameLocks noGrp="1"/>
          </p:cNvGraphicFramePr>
          <p:nvPr/>
        </p:nvGraphicFramePr>
        <p:xfrm>
          <a:off x="7850221" y="673154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7390964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mpd="sng">
                      <a:solidFill>
                        <a:srgbClr val="00B2B3"/>
                      </a:solidFill>
                      <a:prstDash val="solid"/>
                    </a:lnL>
                    <a:lnR w="19050" cmpd="sng">
                      <a:solidFill>
                        <a:srgbClr val="00B2B3"/>
                      </a:solidFill>
                      <a:prstDash val="solid"/>
                    </a:lnR>
                    <a:lnT w="19050" cmpd="sng">
                      <a:solidFill>
                        <a:srgbClr val="00B2B3"/>
                      </a:solidFill>
                      <a:prstDash val="solid"/>
                    </a:lnT>
                    <a:lnB w="19050" cmpd="sng">
                      <a:solidFill>
                        <a:srgbClr val="00B2B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7064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563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570653" y="219200"/>
            <a:ext cx="11045923" cy="573280"/>
          </a:xfrm>
        </p:spPr>
        <p:txBody>
          <a:bodyPr/>
          <a:lstStyle/>
          <a:p>
            <a:pPr algn="ctr"/>
            <a:r>
              <a:rPr lang="zh-TW" altLang="en-US" dirty="0"/>
              <a:t>大綱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1822798" y="1059774"/>
            <a:ext cx="9214657" cy="3830881"/>
          </a:xfrm>
        </p:spPr>
        <p:txBody>
          <a:bodyPr/>
          <a:lstStyle/>
          <a:p>
            <a:r>
              <a:rPr lang="en-US" altLang="zh-TW" dirty="0" err="1"/>
              <a:t>xxxxxxxx</a:t>
            </a:r>
            <a:r>
              <a:rPr lang="zh-TW" altLang="en-US" dirty="0"/>
              <a:t>系爭專利簡介</a:t>
            </a:r>
            <a:endParaRPr lang="en-US" altLang="zh-TW" dirty="0"/>
          </a:p>
          <a:p>
            <a:r>
              <a:rPr lang="zh-TW" altLang="en-US" dirty="0"/>
              <a:t>檢索關鍵字</a:t>
            </a:r>
            <a:r>
              <a:rPr lang="en-US" altLang="zh-TW" dirty="0"/>
              <a:t>/</a:t>
            </a:r>
            <a:r>
              <a:rPr lang="zh-TW" altLang="en-US" dirty="0"/>
              <a:t>分類碼</a:t>
            </a:r>
            <a:endParaRPr lang="en-US" altLang="zh-TW" dirty="0"/>
          </a:p>
          <a:p>
            <a:r>
              <a:rPr lang="zh-TW" altLang="en-US" dirty="0"/>
              <a:t>目標請求項</a:t>
            </a:r>
            <a:endParaRPr lang="en-US" altLang="zh-TW" dirty="0"/>
          </a:p>
          <a:p>
            <a:r>
              <a:rPr lang="zh-TW" altLang="en-US" dirty="0"/>
              <a:t>檢索結果</a:t>
            </a:r>
            <a:endParaRPr lang="en-US" altLang="zh-TW" dirty="0"/>
          </a:p>
          <a:p>
            <a:r>
              <a:rPr lang="zh-TW" altLang="en-US" dirty="0"/>
              <a:t>比對組合</a:t>
            </a:r>
            <a:endParaRPr lang="en-US" altLang="zh-TW" dirty="0"/>
          </a:p>
          <a:p>
            <a:r>
              <a:rPr lang="zh-TW" altLang="en-US" dirty="0"/>
              <a:t>比對結論</a:t>
            </a:r>
            <a:endParaRPr lang="en-US" altLang="zh-TW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71FFAD-F905-4792-971B-681FA4F61CA8}" type="slidenum">
              <a:rPr kumimoji="1" lang="en-US" altLang="zh-TW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+mn-cs"/>
              </a:rPr>
              <a:pPr marL="0" marR="0" lvl="0" indent="0" algn="r" defTabSz="914400" rtl="0" eaLnBrk="1" fontAlgn="ctr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1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3598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570653" y="219200"/>
            <a:ext cx="11045923" cy="573280"/>
          </a:xfrm>
        </p:spPr>
        <p:txBody>
          <a:bodyPr/>
          <a:lstStyle/>
          <a:p>
            <a:pPr algn="ctr"/>
            <a:r>
              <a:rPr lang="en-US" altLang="zh-TW" dirty="0" err="1"/>
              <a:t>xxxxxx</a:t>
            </a:r>
            <a:r>
              <a:rPr lang="zh-TW" altLang="en-US" dirty="0"/>
              <a:t>系爭專利簡介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577273" y="1188719"/>
            <a:ext cx="11037455" cy="4886685"/>
          </a:xfrm>
        </p:spPr>
        <p:txBody>
          <a:bodyPr/>
          <a:lstStyle/>
          <a:p>
            <a:r>
              <a:rPr lang="zh-TW" altLang="en-US" sz="2400" dirty="0"/>
              <a:t>專利公告號：</a:t>
            </a:r>
            <a:r>
              <a:rPr lang="en-US" altLang="zh-TW" sz="2400" dirty="0" err="1"/>
              <a:t>xxxxxxx</a:t>
            </a:r>
            <a:endParaRPr lang="en-US" altLang="zh-TW" sz="2400" dirty="0"/>
          </a:p>
          <a:p>
            <a:r>
              <a:rPr lang="zh-TW" altLang="en-US" sz="2400" dirty="0"/>
              <a:t>專利名稱：</a:t>
            </a:r>
            <a:r>
              <a:rPr lang="en-US" altLang="zh-TW" sz="2400" dirty="0" err="1"/>
              <a:t>xxxxxxx</a:t>
            </a:r>
            <a:endParaRPr lang="en-US" altLang="zh-TW" sz="2400" dirty="0"/>
          </a:p>
          <a:p>
            <a:pPr lvl="1"/>
            <a:r>
              <a:rPr lang="zh-TW" altLang="en-US" sz="2400" dirty="0"/>
              <a:t>有效申請日（</a:t>
            </a:r>
            <a:r>
              <a:rPr lang="en-US" altLang="zh-TW" sz="2400" dirty="0"/>
              <a:t>Effective Filing Date</a:t>
            </a:r>
            <a:r>
              <a:rPr lang="zh-TW" altLang="en-US" sz="2400" dirty="0"/>
              <a:t>）：</a:t>
            </a:r>
            <a:r>
              <a:rPr lang="en-US" altLang="zh-TW" sz="2400" b="1" u="sng" dirty="0" err="1">
                <a:solidFill>
                  <a:srgbClr val="0000FF"/>
                </a:solidFill>
              </a:rPr>
              <a:t>xxxx</a:t>
            </a:r>
            <a:endParaRPr lang="en-US" altLang="zh-TW" sz="2400" b="1" u="sng" dirty="0">
              <a:solidFill>
                <a:srgbClr val="0000FF"/>
              </a:solidFill>
            </a:endParaRPr>
          </a:p>
          <a:p>
            <a:pPr lvl="1"/>
            <a:r>
              <a:rPr lang="zh-TW" altLang="en-US" sz="2400" dirty="0"/>
              <a:t>公開日（</a:t>
            </a:r>
            <a:r>
              <a:rPr lang="en-US" altLang="zh-TW" sz="2400" dirty="0"/>
              <a:t>Publication Date</a:t>
            </a:r>
            <a:r>
              <a:rPr lang="zh-TW" altLang="en-US" sz="2400" dirty="0"/>
              <a:t>）：</a:t>
            </a:r>
            <a:r>
              <a:rPr lang="en-US" altLang="zh-TW" sz="2400" dirty="0"/>
              <a:t> </a:t>
            </a:r>
            <a:r>
              <a:rPr lang="en-US" altLang="zh-TW" sz="2400" b="1" u="sng" dirty="0" err="1">
                <a:solidFill>
                  <a:srgbClr val="0000FF"/>
                </a:solidFill>
              </a:rPr>
              <a:t>xxxx</a:t>
            </a:r>
            <a:endParaRPr lang="en-US" altLang="zh-TW" sz="2400" dirty="0"/>
          </a:p>
          <a:p>
            <a:pPr lvl="1"/>
            <a:r>
              <a:rPr lang="zh-TW" altLang="en-US" sz="2400" dirty="0"/>
              <a:t>公告日（</a:t>
            </a:r>
            <a:r>
              <a:rPr lang="en-US" altLang="zh-TW" sz="2400" dirty="0"/>
              <a:t>Issued Date</a:t>
            </a:r>
            <a:r>
              <a:rPr lang="zh-TW" altLang="en-US" sz="2400" dirty="0"/>
              <a:t>）：</a:t>
            </a:r>
            <a:r>
              <a:rPr lang="en-US" altLang="zh-TW" sz="2400" b="1" u="sng" dirty="0">
                <a:solidFill>
                  <a:srgbClr val="0000FF"/>
                </a:solidFill>
              </a:rPr>
              <a:t> </a:t>
            </a:r>
            <a:r>
              <a:rPr lang="en-US" altLang="zh-TW" sz="2400" b="1" u="sng" dirty="0" err="1">
                <a:solidFill>
                  <a:srgbClr val="0000FF"/>
                </a:solidFill>
              </a:rPr>
              <a:t>xxxx</a:t>
            </a:r>
            <a:endParaRPr lang="en-US" altLang="zh-TW" sz="2400" dirty="0"/>
          </a:p>
          <a:p>
            <a:pPr lvl="1"/>
            <a:r>
              <a:rPr lang="zh-TW" altLang="en-US" sz="2400" dirty="0"/>
              <a:t>專利權人（</a:t>
            </a:r>
            <a:r>
              <a:rPr lang="en-US" altLang="zh-TW" sz="2400" dirty="0"/>
              <a:t>Assignee</a:t>
            </a:r>
            <a:r>
              <a:rPr lang="zh-TW" altLang="en-US" sz="2400" dirty="0"/>
              <a:t>）：</a:t>
            </a:r>
            <a:r>
              <a:rPr lang="en-US" altLang="zh-TW" sz="2400" dirty="0"/>
              <a:t>  </a:t>
            </a:r>
            <a:r>
              <a:rPr lang="en-US" altLang="zh-TW" sz="2400" b="1" u="sng" dirty="0" err="1">
                <a:solidFill>
                  <a:srgbClr val="0000FF"/>
                </a:solidFill>
              </a:rPr>
              <a:t>xxxx</a:t>
            </a:r>
            <a:endParaRPr lang="en-US" altLang="zh-TW" sz="2400" dirty="0"/>
          </a:p>
          <a:p>
            <a:pPr lvl="1"/>
            <a:r>
              <a:rPr lang="zh-TW" altLang="en-US" sz="2400" dirty="0"/>
              <a:t>檢索標的：</a:t>
            </a:r>
            <a:r>
              <a:rPr lang="en-US" altLang="zh-TW" sz="2400" dirty="0"/>
              <a:t>Claims</a:t>
            </a:r>
            <a:r>
              <a:rPr lang="zh-TW" altLang="en-US" sz="2400" dirty="0"/>
              <a:t> </a:t>
            </a:r>
            <a:r>
              <a:rPr lang="en-US" altLang="zh-TW" sz="2400" b="1" u="sng" dirty="0" err="1">
                <a:solidFill>
                  <a:srgbClr val="0000FF"/>
                </a:solidFill>
              </a:rPr>
              <a:t>xxxx</a:t>
            </a:r>
            <a:endParaRPr lang="en-US" altLang="zh-TW" sz="2400" dirty="0"/>
          </a:p>
          <a:p>
            <a:pPr lvl="1"/>
            <a:r>
              <a:rPr lang="zh-TW" altLang="zh-TW" sz="2400" dirty="0"/>
              <a:t>本案適用</a:t>
            </a:r>
            <a:r>
              <a:rPr lang="en-US" altLang="zh-TW" sz="2400" dirty="0"/>
              <a:t>AIA</a:t>
            </a:r>
            <a:r>
              <a:rPr lang="zh-TW" altLang="zh-TW" sz="2400" dirty="0"/>
              <a:t>新法</a:t>
            </a:r>
            <a:r>
              <a:rPr lang="en-US" altLang="zh-TW" sz="2400" dirty="0"/>
              <a:t> (Leahy-Smith America Invents Act)</a:t>
            </a:r>
            <a:r>
              <a:rPr lang="zh-TW" altLang="zh-TW" sz="2400" dirty="0"/>
              <a:t>，以有效申請日為依據，引證案為美國專利的有效申請日須早於</a:t>
            </a:r>
            <a:r>
              <a:rPr lang="en-US" altLang="zh-TW" sz="2400" b="1" u="sng" dirty="0"/>
              <a:t>2014-05-12</a:t>
            </a:r>
            <a:r>
              <a:rPr lang="zh-TW" altLang="zh-TW" sz="2400" dirty="0"/>
              <a:t>之前。</a:t>
            </a:r>
            <a:br>
              <a:rPr lang="en-US" altLang="zh-TW" sz="2400" dirty="0"/>
            </a:br>
            <a:endParaRPr lang="en-US" altLang="zh-TW" sz="2400" dirty="0">
              <a:ea typeface="+mj-ea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4</a:t>
            </a:fld>
            <a:endParaRPr lang="en-US" altLang="zh-TW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44022" y="794919"/>
            <a:ext cx="11037455" cy="4799547"/>
          </a:xfrm>
        </p:spPr>
        <p:txBody>
          <a:bodyPr/>
          <a:lstStyle/>
          <a:p>
            <a:pPr marL="358775" lvl="1" indent="0">
              <a:buNone/>
            </a:pPr>
            <a:endParaRPr lang="en-US" altLang="zh-TW" sz="2000" dirty="0"/>
          </a:p>
          <a:p>
            <a:pPr marL="358775" lvl="1" indent="0">
              <a:buNone/>
            </a:pP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71FFAD-F905-4792-971B-681FA4F61CA8}" type="slidenum">
              <a:rPr kumimoji="1" lang="en-US" altLang="zh-TW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+mn-cs"/>
              </a:rPr>
              <a:pPr marL="0" marR="0" lvl="0" indent="0" algn="r" defTabSz="914400" rtl="0" eaLnBrk="1" fontAlgn="ctr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1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5" name="標題 3">
            <a:extLst>
              <a:ext uri="{FF2B5EF4-FFF2-40B4-BE49-F238E27FC236}">
                <a16:creationId xmlns:a16="http://schemas.microsoft.com/office/drawing/2014/main" id="{FAE19071-B5EF-425D-9E27-02BCFD2E5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653" y="219200"/>
            <a:ext cx="11045923" cy="573280"/>
          </a:xfrm>
        </p:spPr>
        <p:txBody>
          <a:bodyPr/>
          <a:lstStyle/>
          <a:p>
            <a:pPr algn="ctr"/>
            <a:r>
              <a:rPr lang="zh-TW" altLang="en-US" dirty="0"/>
              <a:t>檢索關鍵字</a:t>
            </a:r>
            <a:br>
              <a:rPr lang="zh-TW" altLang="en-US" dirty="0"/>
            </a:br>
            <a:endParaRPr lang="zh-TW" altLang="en-US" dirty="0"/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4C30D796-1FA2-41E5-A534-5E63AA61C6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875263"/>
              </p:ext>
            </p:extLst>
          </p:nvPr>
        </p:nvGraphicFramePr>
        <p:xfrm>
          <a:off x="1293091" y="973186"/>
          <a:ext cx="9042399" cy="4429085"/>
        </p:xfrm>
        <a:graphic>
          <a:graphicData uri="http://schemas.openxmlformats.org/drawingml/2006/table">
            <a:tbl>
              <a:tblPr firstRow="1" firstCol="1" bandRow="1"/>
              <a:tblGrid>
                <a:gridCol w="1986224">
                  <a:extLst>
                    <a:ext uri="{9D8B030D-6E8A-4147-A177-3AD203B41FA5}">
                      <a16:colId xmlns:a16="http://schemas.microsoft.com/office/drawing/2014/main" val="1868432847"/>
                    </a:ext>
                  </a:extLst>
                </a:gridCol>
                <a:gridCol w="7056175">
                  <a:extLst>
                    <a:ext uri="{9D8B030D-6E8A-4147-A177-3AD203B41FA5}">
                      <a16:colId xmlns:a16="http://schemas.microsoft.com/office/drawing/2014/main" val="2251907910"/>
                    </a:ext>
                  </a:extLst>
                </a:gridCol>
              </a:tblGrid>
              <a:tr h="588605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1"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Keyword</a:t>
                      </a:r>
                      <a:endParaRPr kumimoji="1" lang="zh-TW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830" marR="36830" marT="36830" marB="3683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1"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Variants</a:t>
                      </a:r>
                      <a:endParaRPr kumimoji="1" lang="zh-TW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830" marR="36830" marT="36830" marB="3683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9282748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729419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1800" u="non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91538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zh-TW" altLang="en-US" u="none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542436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zh-TW" altLang="en-US" u="none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1353079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629868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55387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2953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44512" y="826026"/>
            <a:ext cx="11037455" cy="4799547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8775" lvl="1" indent="0">
              <a:buNone/>
            </a:pPr>
            <a:endParaRPr lang="en-US" altLang="zh-TW" sz="2000" dirty="0"/>
          </a:p>
          <a:p>
            <a:pPr marL="358775" lvl="1" indent="0">
              <a:buNone/>
            </a:pP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71FFAD-F905-4792-971B-681FA4F61CA8}" type="slidenum">
              <a:rPr kumimoji="1" lang="en-US" altLang="zh-TW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+mn-cs"/>
              </a:rPr>
              <a:pPr marL="0" marR="0" lvl="0" indent="0" algn="r" defTabSz="914400" rtl="0" eaLnBrk="1" fontAlgn="ctr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1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9691ACB-B1CE-4C80-BC61-1A6EFEE061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650840"/>
              </p:ext>
            </p:extLst>
          </p:nvPr>
        </p:nvGraphicFramePr>
        <p:xfrm>
          <a:off x="610033" y="1420492"/>
          <a:ext cx="11037888" cy="2846560"/>
        </p:xfrm>
        <a:graphic>
          <a:graphicData uri="http://schemas.openxmlformats.org/drawingml/2006/table">
            <a:tbl>
              <a:tblPr firstRow="1"/>
              <a:tblGrid>
                <a:gridCol w="2428335">
                  <a:extLst>
                    <a:ext uri="{9D8B030D-6E8A-4147-A177-3AD203B41FA5}">
                      <a16:colId xmlns:a16="http://schemas.microsoft.com/office/drawing/2014/main" val="3715889011"/>
                    </a:ext>
                  </a:extLst>
                </a:gridCol>
                <a:gridCol w="8609553">
                  <a:extLst>
                    <a:ext uri="{9D8B030D-6E8A-4147-A177-3AD203B41FA5}">
                      <a16:colId xmlns:a16="http://schemas.microsoft.com/office/drawing/2014/main" val="13411478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1"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IPC/CPC classes</a:t>
                      </a:r>
                      <a:endParaRPr kumimoji="1" lang="zh-TW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3025" marR="71755" marT="73025" marB="730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kumimoji="1"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Definition</a:t>
                      </a:r>
                      <a:endParaRPr kumimoji="1" lang="zh-TW" alt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3025" marR="71755" marT="73025" marB="730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9200971"/>
                  </a:ext>
                </a:extLst>
              </a:tr>
              <a:tr h="79857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B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1747770"/>
                  </a:ext>
                </a:extLst>
              </a:tr>
              <a:tr h="79857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4581856"/>
                  </a:ext>
                </a:extLst>
              </a:tr>
              <a:tr h="79857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1469754"/>
                  </a:ext>
                </a:extLst>
              </a:tr>
            </a:tbl>
          </a:graphicData>
        </a:graphic>
      </p:graphicFrame>
      <p:sp>
        <p:nvSpPr>
          <p:cNvPr id="6" name="標題 3">
            <a:extLst>
              <a:ext uri="{FF2B5EF4-FFF2-40B4-BE49-F238E27FC236}">
                <a16:creationId xmlns:a16="http://schemas.microsoft.com/office/drawing/2014/main" id="{09E019F9-ECA2-450C-A4FE-02A3FC9B0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653" y="219200"/>
            <a:ext cx="11045923" cy="573280"/>
          </a:xfrm>
        </p:spPr>
        <p:txBody>
          <a:bodyPr/>
          <a:lstStyle/>
          <a:p>
            <a:pPr algn="ctr"/>
            <a:r>
              <a:rPr lang="zh-TW" altLang="en-US" dirty="0"/>
              <a:t>檢索分類碼</a:t>
            </a:r>
            <a:br>
              <a:rPr lang="zh-TW" altLang="en-US" dirty="0"/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47161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3532" y="783773"/>
            <a:ext cx="11037455" cy="5455919"/>
          </a:xfrm>
        </p:spPr>
        <p:txBody>
          <a:bodyPr/>
          <a:lstStyle/>
          <a:p>
            <a:r>
              <a:rPr lang="zh-TW" altLang="en-US" sz="2000" dirty="0"/>
              <a:t>獨立請求項 </a:t>
            </a:r>
            <a:r>
              <a:rPr lang="en-US" altLang="zh-TW" sz="2000" dirty="0" err="1"/>
              <a:t>xxxxx</a:t>
            </a:r>
            <a:r>
              <a:rPr lang="zh-TW" altLang="en-US" sz="2000" dirty="0"/>
              <a:t>（劃線處為</a:t>
            </a:r>
            <a:r>
              <a:rPr lang="en-US" altLang="zh-TW" sz="2000" dirty="0"/>
              <a:t>FOA</a:t>
            </a:r>
            <a:r>
              <a:rPr lang="zh-TW" altLang="en-US" sz="2000" dirty="0"/>
              <a:t>修改內容，修改後核准）</a:t>
            </a: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7</a:t>
            </a:fld>
            <a:endParaRPr lang="en-US" altLang="zh-TW" dirty="0"/>
          </a:p>
        </p:txBody>
      </p:sp>
      <p:sp>
        <p:nvSpPr>
          <p:cNvPr id="6" name="標題 3"/>
          <p:cNvSpPr txBox="1">
            <a:spLocks/>
          </p:cNvSpPr>
          <p:nvPr/>
        </p:nvSpPr>
        <p:spPr bwMode="auto">
          <a:xfrm>
            <a:off x="563532" y="227316"/>
            <a:ext cx="11045923" cy="556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rgbClr val="00B2B3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pPr algn="ctr"/>
            <a:r>
              <a:rPr lang="zh-TW" altLang="en-US" dirty="0"/>
              <a:t>目標請求項</a:t>
            </a:r>
          </a:p>
        </p:txBody>
      </p:sp>
    </p:spTree>
    <p:extLst>
      <p:ext uri="{BB962C8B-B14F-4D97-AF65-F5344CB8AC3E}">
        <p14:creationId xmlns:p14="http://schemas.microsoft.com/office/powerpoint/2010/main" val="853699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1133" y="12664"/>
            <a:ext cx="11045923" cy="941580"/>
          </a:xfrm>
        </p:spPr>
        <p:txBody>
          <a:bodyPr/>
          <a:lstStyle/>
          <a:p>
            <a:pPr algn="ctr"/>
            <a:r>
              <a:rPr lang="en-US" altLang="zh-TW" dirty="0"/>
              <a:t>Claim x</a:t>
            </a:r>
            <a:r>
              <a:rPr lang="zh-TW" altLang="en-US" dirty="0"/>
              <a:t>與</a:t>
            </a:r>
            <a:r>
              <a:rPr lang="en-US" altLang="zh-TW" dirty="0"/>
              <a:t>Dx</a:t>
            </a:r>
            <a:r>
              <a:rPr lang="zh-TW" altLang="en-US" dirty="0"/>
              <a:t>的比對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18D7780D-8D86-4AB0-A12B-4B84497C4C8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153042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比對結論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04801" y="1385000"/>
            <a:ext cx="11582399" cy="4269841"/>
          </a:xfrm>
        </p:spPr>
        <p:txBody>
          <a:bodyPr/>
          <a:lstStyle/>
          <a:p>
            <a:r>
              <a:rPr lang="zh-TW" altLang="en-US" dirty="0">
                <a:latin typeface="+mj-lt"/>
                <a:ea typeface="+mj-ea"/>
              </a:rPr>
              <a:t>關於</a:t>
            </a:r>
            <a:r>
              <a:rPr lang="en-US" altLang="zh-TW" dirty="0" err="1"/>
              <a:t>xxxxx</a:t>
            </a:r>
            <a:r>
              <a:rPr lang="zh-TW" altLang="en-US" dirty="0">
                <a:latin typeface="+mj-lt"/>
                <a:ea typeface="+mj-ea"/>
              </a:rPr>
              <a:t>所述之請求項</a:t>
            </a:r>
            <a:r>
              <a:rPr lang="en-US" altLang="zh-TW" dirty="0" err="1">
                <a:latin typeface="+mj-lt"/>
                <a:ea typeface="+mj-ea"/>
              </a:rPr>
              <a:t>xxxxxx</a:t>
            </a:r>
            <a:endParaRPr lang="en-US" altLang="zh-TW" dirty="0">
              <a:latin typeface="+mj-lt"/>
              <a:ea typeface="+mj-ea"/>
            </a:endParaRPr>
          </a:p>
          <a:p>
            <a:pPr lvl="1"/>
            <a:r>
              <a:rPr lang="zh-TW" altLang="en-US" dirty="0">
                <a:latin typeface="+mj-lt"/>
                <a:ea typeface="+mj-ea"/>
              </a:rPr>
              <a:t>前案</a:t>
            </a:r>
            <a:r>
              <a:rPr lang="en-US" altLang="zh-TW" dirty="0">
                <a:latin typeface="+mj-lt"/>
                <a:ea typeface="+mj-ea"/>
              </a:rPr>
              <a:t>D1</a:t>
            </a:r>
            <a:r>
              <a:rPr lang="zh-TW" altLang="en-US" dirty="0">
                <a:latin typeface="+mj-lt"/>
                <a:ea typeface="+mj-ea"/>
              </a:rPr>
              <a:t>、</a:t>
            </a:r>
            <a:r>
              <a:rPr lang="en-US" altLang="zh-TW" dirty="0">
                <a:latin typeface="+mj-lt"/>
                <a:ea typeface="+mj-ea"/>
              </a:rPr>
              <a:t>D2</a:t>
            </a:r>
            <a:r>
              <a:rPr lang="zh-TW" altLang="en-US" dirty="0">
                <a:latin typeface="+mj-lt"/>
                <a:ea typeface="+mj-ea"/>
              </a:rPr>
              <a:t>，可使標的請求</a:t>
            </a:r>
            <a:r>
              <a:rPr lang="en-US" altLang="zh-TW" dirty="0" err="1">
                <a:latin typeface="+mj-lt"/>
                <a:ea typeface="+mj-ea"/>
              </a:rPr>
              <a:t>xxxx</a:t>
            </a:r>
            <a:r>
              <a:rPr lang="zh-TW" altLang="en-US" dirty="0">
                <a:latin typeface="+mj-lt"/>
                <a:ea typeface="+mj-ea"/>
              </a:rPr>
              <a:t>不具</a:t>
            </a:r>
            <a:r>
              <a:rPr lang="en-US" altLang="zh-TW" dirty="0">
                <a:latin typeface="+mj-lt"/>
                <a:ea typeface="+mj-ea"/>
              </a:rPr>
              <a:t>35</a:t>
            </a:r>
            <a:r>
              <a:rPr lang="zh-TW" altLang="en-US" dirty="0">
                <a:latin typeface="+mj-lt"/>
                <a:ea typeface="+mj-ea"/>
              </a:rPr>
              <a:t> </a:t>
            </a:r>
            <a:r>
              <a:rPr lang="en-US" altLang="zh-TW" dirty="0">
                <a:latin typeface="+mj-lt"/>
                <a:ea typeface="+mj-ea"/>
              </a:rPr>
              <a:t>U.S.C.§103(</a:t>
            </a:r>
            <a:r>
              <a:rPr lang="zh-TW" altLang="en-US" dirty="0">
                <a:latin typeface="+mj-lt"/>
                <a:ea typeface="+mj-ea"/>
              </a:rPr>
              <a:t>非顯而易見性</a:t>
            </a:r>
            <a:r>
              <a:rPr lang="en-US" altLang="zh-TW" dirty="0">
                <a:latin typeface="+mj-lt"/>
                <a:ea typeface="+mj-ea"/>
              </a:rPr>
              <a:t>)</a:t>
            </a:r>
            <a:r>
              <a:rPr lang="zh-TW" altLang="en-US" dirty="0">
                <a:latin typeface="+mj-lt"/>
                <a:ea typeface="+mj-ea"/>
              </a:rPr>
              <a:t>的可能性。</a:t>
            </a:r>
            <a:endParaRPr lang="en-US" altLang="zh-TW" dirty="0">
              <a:latin typeface="+mj-lt"/>
              <a:ea typeface="+mj-ea"/>
            </a:endParaRPr>
          </a:p>
          <a:p>
            <a:pPr lvl="1"/>
            <a:r>
              <a:rPr lang="zh-TW" altLang="en-US" dirty="0"/>
              <a:t>前案</a:t>
            </a:r>
            <a:r>
              <a:rPr lang="en-US" altLang="zh-TW" dirty="0"/>
              <a:t>D1</a:t>
            </a:r>
            <a:r>
              <a:rPr lang="zh-TW" altLang="en-US" dirty="0"/>
              <a:t>，可使標的請求項</a:t>
            </a:r>
            <a:r>
              <a:rPr lang="en-US" altLang="zh-TW" dirty="0"/>
              <a:t>v</a:t>
            </a:r>
            <a:r>
              <a:rPr lang="zh-TW" altLang="en-US" dirty="0"/>
              <a:t>不具</a:t>
            </a:r>
            <a:r>
              <a:rPr lang="en-US" altLang="zh-TW" dirty="0"/>
              <a:t>35</a:t>
            </a:r>
            <a:r>
              <a:rPr lang="zh-TW" altLang="en-US" dirty="0"/>
              <a:t> </a:t>
            </a:r>
            <a:r>
              <a:rPr lang="en-US" altLang="zh-TW" dirty="0"/>
              <a:t>U.S.C.§102(</a:t>
            </a:r>
            <a:r>
              <a:rPr lang="zh-TW" altLang="en-US" dirty="0"/>
              <a:t>新穎性</a:t>
            </a:r>
            <a:r>
              <a:rPr lang="en-US" altLang="zh-TW" dirty="0"/>
              <a:t>)</a:t>
            </a:r>
            <a:r>
              <a:rPr lang="zh-TW" altLang="en-US" dirty="0"/>
              <a:t>的可能性</a:t>
            </a:r>
            <a:r>
              <a:rPr lang="zh-TW" altLang="en-US" sz="2400" dirty="0"/>
              <a:t>。</a:t>
            </a:r>
            <a:endParaRPr lang="en-US" altLang="zh-TW" dirty="0"/>
          </a:p>
          <a:p>
            <a:pPr marL="457200" lvl="1" indent="0">
              <a:buNone/>
            </a:pPr>
            <a:endParaRPr lang="en-US" altLang="zh-TW" dirty="0">
              <a:latin typeface="+mj-lt"/>
              <a:ea typeface="+mj-ea"/>
            </a:endParaRPr>
          </a:p>
          <a:p>
            <a:pPr lvl="1"/>
            <a:endParaRPr lang="en-US" altLang="zh-TW" dirty="0">
              <a:latin typeface="+mj-lt"/>
              <a:ea typeface="+mj-ea"/>
            </a:endParaRPr>
          </a:p>
          <a:p>
            <a:pPr marL="457200" lvl="1" indent="0">
              <a:buNone/>
            </a:pPr>
            <a:endParaRPr lang="en-US" altLang="zh-TW" dirty="0">
              <a:latin typeface="+mj-lt"/>
              <a:ea typeface="+mj-ea"/>
            </a:endParaRPr>
          </a:p>
          <a:p>
            <a:endParaRPr lang="zh-TW" altLang="en-US" dirty="0">
              <a:latin typeface="+mj-lt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74237045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8883</TotalTime>
  <Words>261</Words>
  <Application>Microsoft Office PowerPoint</Application>
  <PresentationFormat>寬螢幕</PresentationFormat>
  <Paragraphs>51</Paragraphs>
  <Slides>9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9</vt:i4>
      </vt:variant>
    </vt:vector>
  </HeadingPairs>
  <TitlesOfParts>
    <vt:vector size="14" baseType="lpstr">
      <vt:lpstr>微軟正黑體</vt:lpstr>
      <vt:lpstr>Arial</vt:lpstr>
      <vt:lpstr>Calibri</vt:lpstr>
      <vt:lpstr>自訂設計</vt:lpstr>
      <vt:lpstr>簡報內頁</vt:lpstr>
      <vt:lpstr>xxxxxxxxxx 有效性分析報告 </vt:lpstr>
      <vt:lpstr>結論</vt:lpstr>
      <vt:lpstr>大綱</vt:lpstr>
      <vt:lpstr>xxxxxx系爭專利簡介</vt:lpstr>
      <vt:lpstr>檢索關鍵字 </vt:lpstr>
      <vt:lpstr>檢索分類碼 </vt:lpstr>
      <vt:lpstr>PowerPoint 簡報</vt:lpstr>
      <vt:lpstr>Claim x與Dx的比對</vt:lpstr>
      <vt:lpstr>比對結論</vt:lpstr>
    </vt:vector>
  </TitlesOfParts>
  <Company>工研院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ITRI投影片範本B</dc:title>
  <dc:creator>楊素杏</dc:creator>
  <cp:keywords>2008NewCIS</cp:keywords>
  <cp:lastModifiedBy>蔡迎芳</cp:lastModifiedBy>
  <cp:revision>490</cp:revision>
  <cp:lastPrinted>2024-12-17T06:05:41Z</cp:lastPrinted>
  <dcterms:created xsi:type="dcterms:W3CDTF">2008-05-08T04:38:45Z</dcterms:created>
  <dcterms:modified xsi:type="dcterms:W3CDTF">2025-03-05T04:04:27Z</dcterms:modified>
</cp:coreProperties>
</file>