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7" r:id="rId1"/>
  </p:sldMasterIdLst>
  <p:notesMasterIdLst>
    <p:notesMasterId r:id="rId3"/>
  </p:notesMasterIdLst>
  <p:handoutMasterIdLst>
    <p:handoutMasterId r:id="rId4"/>
  </p:handoutMasterIdLst>
  <p:sldIdLst>
    <p:sldId id="1950" r:id="rId2"/>
  </p:sldIdLst>
  <p:sldSz cx="9144000" cy="6858000" type="overhead"/>
  <p:notesSz cx="6797675" cy="9928225"/>
  <p:defaultTextStyle>
    <a:defPPr>
      <a:defRPr lang="zh-TW"/>
    </a:defPPr>
    <a:lvl1pPr marL="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4974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994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492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9896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7487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9845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6481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979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>
          <p15:clr>
            <a:srgbClr val="A4A3A4"/>
          </p15:clr>
        </p15:guide>
        <p15:guide id="2" pos="204">
          <p15:clr>
            <a:srgbClr val="A4A3A4"/>
          </p15:clr>
        </p15:guide>
        <p15:guide id="3" pos="4967">
          <p15:clr>
            <a:srgbClr val="A4A3A4"/>
          </p15:clr>
        </p15:guide>
        <p15:guide id="4" pos="6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8824B"/>
    <a:srgbClr val="2F3450"/>
    <a:srgbClr val="00CCFF"/>
    <a:srgbClr val="66FFFF"/>
    <a:srgbClr val="00FF00"/>
    <a:srgbClr val="8B8B00"/>
    <a:srgbClr val="740000"/>
    <a:srgbClr val="E3A08C"/>
    <a:srgbClr val="4361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CF3175-EE95-A7E9-936C-30D2C55A35F6}" v="9" dt="2026-10-01T01:34:07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58"/>
      </p:cViewPr>
      <p:guideLst>
        <p:guide orient="horz" pos="845"/>
        <p:guide pos="204"/>
        <p:guide pos="4967"/>
        <p:guide pos="6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陳誌遠" userId="S::b20118@itri.org.tw::552eae6d-0bf5-4783-9b91-b86dc7ddc4f7" providerId="AD" clId="Web-{4ECF3175-EE95-A7E9-936C-30D2C55A35F6}"/>
    <pc:docChg chg="modSld">
      <pc:chgData name="陳誌遠" userId="S::b20118@itri.org.tw::552eae6d-0bf5-4783-9b91-b86dc7ddc4f7" providerId="AD" clId="Web-{4ECF3175-EE95-A7E9-936C-30D2C55A35F6}" dt="2026-10-01T01:34:06.432" v="6" actId="20577"/>
      <pc:docMkLst>
        <pc:docMk/>
      </pc:docMkLst>
      <pc:sldChg chg="modSp">
        <pc:chgData name="陳誌遠" userId="S::b20118@itri.org.tw::552eae6d-0bf5-4783-9b91-b86dc7ddc4f7" providerId="AD" clId="Web-{4ECF3175-EE95-A7E9-936C-30D2C55A35F6}" dt="2026-10-01T01:34:06.432" v="6" actId="20577"/>
        <pc:sldMkLst>
          <pc:docMk/>
          <pc:sldMk cId="2884649712" sldId="1950"/>
        </pc:sldMkLst>
        <pc:spChg chg="mod">
          <ac:chgData name="陳誌遠" userId="S::b20118@itri.org.tw::552eae6d-0bf5-4783-9b91-b86dc7ddc4f7" providerId="AD" clId="Web-{4ECF3175-EE95-A7E9-936C-30D2C55A35F6}" dt="2026-10-01T01:34:06.432" v="6" actId="20577"/>
          <ac:spMkLst>
            <pc:docMk/>
            <pc:sldMk cId="2884649712" sldId="1950"/>
            <ac:spMk id="11" creationId="{A883F4B0-FAFF-4946-8C5D-FA1170AF82E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30B52-8B59-6C40-A999-E0C2CD23177A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1EDB1-560F-E146-A5B6-3E75F1C6F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04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8B55BC97-BF31-4865-ABFA-6CE3C6FA26B4}" type="datetimeFigureOut">
              <a:rPr lang="zh-TW" altLang="en-US" smtClean="0"/>
              <a:pPr/>
              <a:t>2026/10/7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5F5A4C87-B489-4062-BCF6-C9E137B29D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50684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青底_中英文_右下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9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19504" y="2338419"/>
            <a:ext cx="7772400" cy="765175"/>
          </a:xfrm>
        </p:spPr>
        <p:txBody>
          <a:bodyPr/>
          <a:lstStyle>
            <a:lvl1pPr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59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19516" y="3598863"/>
            <a:ext cx="7768003" cy="914400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19138" y="5037138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FFFFFF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43250" y="6381750"/>
            <a:ext cx="2895600" cy="476250"/>
          </a:xfrm>
        </p:spPr>
        <p:txBody>
          <a:bodyPr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rgbClr val="FFFFFF"/>
                </a:solidFill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FFFFFF"/>
                </a:solidFill>
                <a:latin typeface="Tw Cen MT"/>
                <a:ea typeface="微軟正黑體" charset="0"/>
                <a:cs typeface="Tw Cen MT"/>
              </a:defRPr>
            </a:lvl1pPr>
          </a:lstStyle>
          <a:p>
            <a:pPr>
              <a:defRPr/>
            </a:pPr>
            <a:fld id="{3E12C808-4611-7F48-9DD0-3FC53302E1B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907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  <a:lvl2pPr>
              <a:defRPr>
                <a:latin typeface="Tw Cen MT"/>
                <a:cs typeface="Tw Cen MT"/>
              </a:defRPr>
            </a:lvl2pPr>
            <a:lvl3pPr>
              <a:defRPr>
                <a:latin typeface="Tw Cen MT"/>
                <a:cs typeface="Tw Cen MT"/>
              </a:defRPr>
            </a:lvl3pPr>
            <a:lvl4pPr>
              <a:defRPr>
                <a:latin typeface="Tw Cen MT"/>
                <a:cs typeface="Tw Cen MT"/>
              </a:defRPr>
            </a:lvl4pPr>
            <a:lvl5pPr>
              <a:defRPr>
                <a:latin typeface="Tw Cen MT"/>
                <a:cs typeface="Tw Cen MT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60083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31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Tahoma"/>
                <a:cs typeface="Tahoma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Tahoma"/>
                <a:cs typeface="Tahoma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ahoma"/>
                <a:cs typeface="Tahoma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769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15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09762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1822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85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85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166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86800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368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80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63172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3866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5214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10756" y="0"/>
            <a:ext cx="2151185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6" y="0"/>
            <a:ext cx="631287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76442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9123" y="0"/>
            <a:ext cx="6992815" cy="12065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439864"/>
            <a:ext cx="8364415" cy="4757737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7777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F0DB-357B-764F-92B8-FD90380C13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3009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xfrm>
            <a:off x="6118227" y="6619879"/>
            <a:ext cx="1800225" cy="238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1800" b="0" kern="1200">
              <a:solidFill>
                <a:srgbClr val="000000"/>
              </a:solidFill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7012008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xfrm>
            <a:off x="8316059" y="6513637"/>
            <a:ext cx="260253" cy="287088"/>
          </a:xfrm>
          <a:prstGeom prst="rect">
            <a:avLst/>
          </a:prstGeom>
          <a:solidFill>
            <a:srgbClr val="FFCC00"/>
          </a:solidFill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314606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 sz="1200" b="0">
              <a:solidFill>
                <a:srgbClr val="000000"/>
              </a:solidFill>
              <a:latin typeface="Tw Cen MT"/>
              <a:cs typeface="Tw Cen MT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151068" y="24"/>
            <a:ext cx="699293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0853" y="873125"/>
            <a:ext cx="8364538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5805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1299"/>
            <a:ext cx="6096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000000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58056" name="Text Box 8"/>
          <p:cNvSpPr txBox="1">
            <a:spLocks noChangeArrowheads="1"/>
          </p:cNvSpPr>
          <p:nvPr/>
        </p:nvSpPr>
        <p:spPr bwMode="auto">
          <a:xfrm>
            <a:off x="5" y="6610350"/>
            <a:ext cx="3228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TW" b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Copyright 2024 ITRI </a:t>
            </a:r>
            <a:r>
              <a:rPr lang="zh-TW" altLang="en-US" b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工業技術研究院</a:t>
            </a:r>
          </a:p>
        </p:txBody>
      </p:sp>
      <p:pic>
        <p:nvPicPr>
          <p:cNvPr id="1034" name="Picture 12" descr="itri_CEL_C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56"/>
            <a:ext cx="2156991" cy="4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3"/>
          <p:cNvSpPr>
            <a:spLocks noChangeArrowheads="1"/>
          </p:cNvSpPr>
          <p:nvPr userDrawn="1"/>
        </p:nvSpPr>
        <p:spPr bwMode="auto">
          <a:xfrm>
            <a:off x="8787848" y="6583387"/>
            <a:ext cx="37101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fontAlgn="ctr" hangingPunct="1"/>
            <a:fld id="{690D9FEB-B759-3040-B0C9-9827E567873E}" type="slidenum">
              <a:rPr lang="en-US" altLang="zh-TW" sz="1200" b="0">
                <a:solidFill>
                  <a:srgbClr val="FFFFFF"/>
                </a:solidFill>
                <a:latin typeface="Tw Cen MT"/>
                <a:cs typeface="Tw Cen MT"/>
              </a:rPr>
              <a:pPr algn="ctr" eaLnBrk="1" fontAlgn="ctr" hangingPunct="1"/>
              <a:t>‹#›</a:t>
            </a:fld>
            <a:endParaRPr lang="en-US" altLang="zh-TW" sz="1200" b="0">
              <a:solidFill>
                <a:srgbClr val="FFFFFF"/>
              </a:solidFill>
              <a:latin typeface="Tw Cen MT"/>
              <a:cs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37306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b="0" u="sng">
          <a:solidFill>
            <a:srgbClr val="4787BA"/>
          </a:solidFill>
          <a:latin typeface="Tw Cen MT"/>
          <a:ea typeface="標楷體" pitchFamily="65" charset="-120"/>
          <a:cs typeface="Tw Cen MT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n"/>
        <a:defRPr kumimoji="1" sz="3200" b="0">
          <a:solidFill>
            <a:schemeClr val="tx1">
              <a:lumMod val="65000"/>
              <a:lumOff val="35000"/>
            </a:schemeClr>
          </a:solidFill>
          <a:latin typeface="Tw Cen MT"/>
          <a:ea typeface="標楷體" pitchFamily="65" charset="-120"/>
          <a:cs typeface="Tw Cen MT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b="0">
          <a:solidFill>
            <a:srgbClr val="436196"/>
          </a:solidFill>
          <a:latin typeface="Tw Cen MT"/>
          <a:ea typeface="標楷體" pitchFamily="65" charset="-120"/>
          <a:cs typeface="Tw Cen M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ü"/>
        <a:defRPr kumimoji="1" sz="2400" b="0">
          <a:solidFill>
            <a:srgbClr val="008000"/>
          </a:solidFill>
          <a:latin typeface="Tw Cen MT"/>
          <a:ea typeface="標楷體" pitchFamily="65" charset="-120"/>
          <a:cs typeface="Tw Cen M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b="0">
          <a:solidFill>
            <a:srgbClr val="FF6600"/>
          </a:solidFill>
          <a:latin typeface="Tw Cen MT"/>
          <a:ea typeface="標楷體" pitchFamily="65" charset="-120"/>
          <a:cs typeface="Tw Cen M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b="0">
          <a:solidFill>
            <a:srgbClr val="660066"/>
          </a:solidFill>
          <a:latin typeface="Tw Cen MT"/>
          <a:ea typeface="標楷體" pitchFamily="65" charset="-120"/>
          <a:cs typeface="Tw Cen M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4">
            <a:extLst>
              <a:ext uri="{FF2B5EF4-FFF2-40B4-BE49-F238E27FC236}">
                <a16:creationId xmlns:a16="http://schemas.microsoft.com/office/drawing/2014/main" id="{A883F4B0-FAFF-4946-8C5D-FA1170AF82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823" y="857661"/>
            <a:ext cx="8730354" cy="2520048"/>
          </a:xfrm>
        </p:spPr>
        <p:txBody>
          <a:bodyPr>
            <a:noAutofit/>
          </a:bodyPr>
          <a:lstStyle/>
          <a:p>
            <a:pPr>
              <a:buAutoNum type="arabicPeriod"/>
            </a:pPr>
            <a:r>
              <a:rPr lang="zh-TW" altLang="en-US" sz="2000" b="1" dirty="0">
                <a:solidFill>
                  <a:schemeClr val="tx1"/>
                </a:solidFill>
                <a:latin typeface="+mn-ea"/>
                <a:ea typeface="+mn-ea"/>
              </a:rPr>
              <a:t>預計驗收時間 </a:t>
            </a:r>
            <a:r>
              <a:rPr lang="en-US" altLang="zh-TW" sz="2000" b="1" dirty="0">
                <a:solidFill>
                  <a:schemeClr val="tx1"/>
                </a:solidFill>
                <a:latin typeface="+mn-ea"/>
                <a:ea typeface="+mn-ea"/>
              </a:rPr>
              <a:t>:</a:t>
            </a:r>
            <a:r>
              <a:rPr lang="zh-TW" altLang="en-US" sz="2000" b="1" dirty="0">
                <a:solidFill>
                  <a:schemeClr val="tx1"/>
                </a:solidFill>
                <a:latin typeface="+mn-ea"/>
                <a:ea typeface="+mn-ea"/>
              </a:rPr>
              <a:t> 10/30</a:t>
            </a:r>
            <a:endParaRPr lang="en-US" altLang="zh-TW" sz="2000" b="1" dirty="0">
              <a:solidFill>
                <a:schemeClr val="tx1"/>
              </a:solidFill>
              <a:latin typeface="+mn-ea"/>
              <a:ea typeface="+mn-ea"/>
            </a:endParaRPr>
          </a:p>
          <a:p>
            <a:pPr>
              <a:buAutoNum type="arabicPeriod"/>
            </a:pPr>
            <a:r>
              <a:rPr lang="zh-TW" altLang="en-US" sz="2000" b="1" dirty="0">
                <a:solidFill>
                  <a:schemeClr val="tx1"/>
                </a:solidFill>
                <a:latin typeface="+mn-ea"/>
                <a:ea typeface="+mn-ea"/>
              </a:rPr>
              <a:t>規格說明 </a:t>
            </a:r>
            <a:r>
              <a:rPr lang="en-US" altLang="zh-TW" sz="2000" b="1" dirty="0">
                <a:solidFill>
                  <a:schemeClr val="tx1"/>
                </a:solidFill>
                <a:latin typeface="+mn-ea"/>
                <a:ea typeface="+mn-ea"/>
              </a:rPr>
              <a:t>:</a:t>
            </a:r>
          </a:p>
          <a:p>
            <a:pPr marL="0" indent="0">
              <a:buNone/>
            </a:pPr>
            <a:endParaRPr lang="en-US" altLang="zh-TW" sz="2000" b="1" dirty="0">
              <a:solidFill>
                <a:schemeClr val="tx1"/>
              </a:solidFill>
              <a:latin typeface="+mn-lt"/>
              <a:ea typeface="微軟正黑體" panose="020B0604030504040204" pitchFamily="34" charset="-120"/>
            </a:endParaRPr>
          </a:p>
          <a:p>
            <a:pPr>
              <a:buAutoNum type="arabicPeriod"/>
            </a:pPr>
            <a:endParaRPr lang="en-US" altLang="zh-TW" sz="2000" b="1" dirty="0">
              <a:solidFill>
                <a:schemeClr val="tx1"/>
              </a:solidFill>
              <a:latin typeface="+mn-lt"/>
              <a:ea typeface="微軟正黑體" panose="020B0604030504040204" pitchFamily="34" charset="-120"/>
            </a:endParaRPr>
          </a:p>
          <a:p>
            <a:pPr>
              <a:buAutoNum type="arabicPeriod"/>
            </a:pPr>
            <a:endParaRPr lang="en-US" altLang="zh-TW" sz="2000" b="1" dirty="0">
              <a:solidFill>
                <a:schemeClr val="tx1"/>
              </a:solidFill>
              <a:latin typeface="+mn-lt"/>
              <a:ea typeface="微軟正黑體" panose="020B0604030504040204" pitchFamily="34" charset="-120"/>
            </a:endParaRPr>
          </a:p>
          <a:p>
            <a:pPr>
              <a:buAutoNum type="arabicPeriod"/>
            </a:pPr>
            <a:endParaRPr lang="en-US" altLang="zh-TW" sz="2000" b="1" dirty="0">
              <a:solidFill>
                <a:schemeClr val="tx1"/>
              </a:solidFill>
              <a:latin typeface="+mn-lt"/>
              <a:ea typeface="微軟正黑體" panose="020B0604030504040204" pitchFamily="34" charset="-120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sz="2000" b="1" dirty="0">
              <a:solidFill>
                <a:schemeClr val="tx1"/>
              </a:solidFill>
              <a:latin typeface="+mn-lt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8645" y="-261168"/>
            <a:ext cx="9589380" cy="862620"/>
          </a:xfrm>
        </p:spPr>
        <p:txBody>
          <a:bodyPr anchor="t">
            <a:noAutofit/>
          </a:bodyPr>
          <a:lstStyle/>
          <a:p>
            <a:pPr>
              <a:lnSpc>
                <a:spcPct val="200000"/>
              </a:lnSpc>
            </a:pPr>
            <a:r>
              <a:rPr lang="en-US" altLang="zh-TW" sz="3200" b="1" u="none" dirty="0">
                <a:latin typeface="+mn-lt"/>
                <a:ea typeface="+mn-ea"/>
              </a:rPr>
              <a:t>SSS</a:t>
            </a:r>
            <a:r>
              <a:rPr lang="zh-TW" altLang="en-US" sz="3200" b="1" u="none" dirty="0">
                <a:latin typeface="+mn-lt"/>
                <a:ea typeface="+mn-ea"/>
              </a:rPr>
              <a:t> </a:t>
            </a:r>
            <a:r>
              <a:rPr lang="en-US" altLang="zh-TW" sz="3200" b="1" u="none" dirty="0">
                <a:latin typeface="+mn-lt"/>
                <a:ea typeface="+mn-ea"/>
              </a:rPr>
              <a:t>R1</a:t>
            </a:r>
            <a:r>
              <a:rPr lang="zh-TW" altLang="en-US" sz="3200" b="1" u="none" dirty="0">
                <a:latin typeface="+mn-lt"/>
                <a:ea typeface="+mn-ea"/>
              </a:rPr>
              <a:t> 請購說明</a:t>
            </a:r>
            <a:endParaRPr lang="zh-TW" altLang="en-US" sz="2400" b="1" dirty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F1449BF7-FA17-F459-C8D4-6E89D72D5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850" y="3357563"/>
            <a:ext cx="391013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9617CEB-0D35-4D41-A394-DFB25290BA18}"/>
              </a:ext>
            </a:extLst>
          </p:cNvPr>
          <p:cNvSpPr txBox="1"/>
          <p:nvPr/>
        </p:nvSpPr>
        <p:spPr>
          <a:xfrm>
            <a:off x="10323" y="3019425"/>
            <a:ext cx="9133677" cy="36625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1)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 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8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吋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Silicon Wafer(0.7mm) coating BM3606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 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1st+2nd+AW950+Ag555+WBM+PL*26 pcs</a:t>
            </a:r>
            <a:endParaRPr lang="zh-TW" altLang="en-US" sz="1600" dirty="0"/>
          </a:p>
          <a:p>
            <a:pPr marL="951865" lvl="1" indent="-457200">
              <a:buFont typeface="Courier New"/>
              <a:buChar char="o"/>
            </a:pP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BM3606 1st+2nd (Peak T% Range (nm), 355 ± 7 </a:t>
            </a:r>
            <a:r>
              <a:rPr lang="en-US" altLang="zh-TW" sz="1600" dirty="0" err="1">
                <a:solidFill>
                  <a:srgbClr val="0000FF"/>
                </a:solidFill>
                <a:latin typeface="+mn-ea"/>
              </a:rPr>
              <a:t>nm,Avg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. Transmission on 360-370nm (%), Tavg:20~25.5 %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；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Avg. Transmission on 420-1100nm (%), </a:t>
            </a:r>
            <a:r>
              <a:rPr lang="en-US" altLang="zh-TW" sz="1600" dirty="0" err="1">
                <a:solidFill>
                  <a:srgbClr val="0000FF"/>
                </a:solidFill>
                <a:latin typeface="+mn-ea"/>
              </a:rPr>
              <a:t>Tavg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 &lt; 0.02%)</a:t>
            </a:r>
          </a:p>
          <a:p>
            <a:pPr marL="951865" lvl="1" indent="-457200">
              <a:buFont typeface="Courier New"/>
              <a:buChar char="o"/>
            </a:pP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AW950(Peak T% Range (nm), 955 ± 7nm, Peak Transmission (%), &gt; 53%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；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Avg Transmission on 300~850nm (%), </a:t>
            </a:r>
            <a:r>
              <a:rPr lang="en-US" altLang="zh-TW" sz="1600" dirty="0" err="1">
                <a:solidFill>
                  <a:srgbClr val="0000FF"/>
                </a:solidFill>
                <a:latin typeface="+mn-ea"/>
              </a:rPr>
              <a:t>Tavg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 &lt; 0.35%)</a:t>
            </a:r>
          </a:p>
          <a:p>
            <a:pPr marL="951865" lvl="1" indent="-457200">
              <a:buFont typeface="Courier New"/>
              <a:buChar char="o"/>
            </a:pP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Ag555 (Peak T% Range (nm), 550 ± 7 nm, Peak Transmission (%), &gt; 64%)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 </a:t>
            </a:r>
            <a:endParaRPr lang="en-US" altLang="zh-TW" sz="1600" dirty="0">
              <a:solidFill>
                <a:srgbClr val="0000FF"/>
              </a:solidFill>
              <a:latin typeface="+mn-ea"/>
            </a:endParaRPr>
          </a:p>
          <a:p>
            <a:pPr marL="951865" lvl="1" indent="-457200">
              <a:buFont typeface="Courier New"/>
              <a:buChar char="o"/>
            </a:pP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WBM(R%&gt;80%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；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T%&lt;0.2%)</a:t>
            </a:r>
          </a:p>
          <a:p>
            <a:pPr marL="951865" lvl="1" indent="-457200">
              <a:buFont typeface="Courier New"/>
              <a:buChar char="o"/>
            </a:pP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PL(Avg Transmission on 500~110nm (%), </a:t>
            </a:r>
            <a:r>
              <a:rPr lang="en-US" altLang="zh-TW" sz="1600" dirty="0" err="1">
                <a:solidFill>
                  <a:srgbClr val="0000FF"/>
                </a:solidFill>
                <a:latin typeface="+mn-ea"/>
              </a:rPr>
              <a:t>Tavg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 &gt; 80%)</a:t>
            </a:r>
          </a:p>
          <a:p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2)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 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8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吋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Silicon Wafer(0.7mm) coating IRCD680B*25 pcs</a:t>
            </a:r>
          </a:p>
          <a:p>
            <a:pPr marL="951865" lvl="1" indent="-457200">
              <a:buFont typeface="Courier New"/>
              <a:buChar char="o"/>
            </a:pP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IRCD680B(Avg. Transmission on 440-650nm (%), </a:t>
            </a:r>
            <a:r>
              <a:rPr lang="en-US" altLang="zh-TW" sz="1600" dirty="0" err="1">
                <a:solidFill>
                  <a:srgbClr val="0000FF"/>
                </a:solidFill>
                <a:latin typeface="+mn-ea"/>
              </a:rPr>
              <a:t>Tavg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 &gt;87%</a:t>
            </a:r>
            <a:r>
              <a:rPr lang="zh-TW" altLang="en-US" sz="1600" dirty="0">
                <a:solidFill>
                  <a:srgbClr val="0000FF"/>
                </a:solidFill>
                <a:latin typeface="+mn-ea"/>
              </a:rPr>
              <a:t>；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 Avg. Transmission on 740-1000nm (%), </a:t>
            </a:r>
            <a:r>
              <a:rPr lang="en-US" altLang="zh-TW" sz="1600" dirty="0" err="1">
                <a:solidFill>
                  <a:srgbClr val="0000FF"/>
                </a:solidFill>
                <a:latin typeface="+mn-ea"/>
              </a:rPr>
              <a:t>Tavg</a:t>
            </a:r>
            <a:r>
              <a:rPr lang="en-US" altLang="zh-TW" sz="1600" dirty="0">
                <a:solidFill>
                  <a:srgbClr val="0000FF"/>
                </a:solidFill>
                <a:latin typeface="+mn-ea"/>
              </a:rPr>
              <a:t> &lt; 0.5%)</a:t>
            </a:r>
          </a:p>
          <a:p>
            <a:r>
              <a:rPr lang="zh-TW" altLang="en-US" sz="1800" dirty="0">
                <a:solidFill>
                  <a:srgbClr val="0000FF"/>
                </a:solidFill>
                <a:latin typeface="+mn-ea"/>
              </a:rPr>
              <a:t>附上檢驗報告作為驗收標準</a:t>
            </a:r>
            <a:endParaRPr lang="en-US" altLang="zh-TW" sz="1800" dirty="0">
              <a:solidFill>
                <a:srgbClr val="0000FF"/>
              </a:solidFill>
              <a:latin typeface="+mn-ea"/>
            </a:endParaRPr>
          </a:p>
          <a:p>
            <a:r>
              <a:rPr lang="zh-TW" altLang="en-US" sz="1800" dirty="0">
                <a:solidFill>
                  <a:srgbClr val="0000FF"/>
                </a:solidFill>
                <a:latin typeface="+mn-ea"/>
              </a:rPr>
              <a:t>需能配合工研院後續感測元件製程，配合客製化製程調整服務</a:t>
            </a:r>
            <a:endParaRPr lang="en-US" altLang="zh-TW" sz="1800" dirty="0">
              <a:solidFill>
                <a:srgbClr val="0000FF"/>
              </a:solidFill>
              <a:latin typeface="+mn-ea"/>
            </a:endParaRPr>
          </a:p>
          <a:p>
            <a:endParaRPr lang="en-US" altLang="zh-TW" sz="1800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84649712"/>
      </p:ext>
    </p:extLst>
  </p:cSld>
  <p:clrMapOvr>
    <a:masterClrMapping/>
  </p:clrMapOvr>
</p:sld>
</file>

<file path=ppt/theme/theme1.xml><?xml version="1.0" encoding="utf-8"?>
<a:theme xmlns:a="http://schemas.openxmlformats.org/drawingml/2006/main" name="1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rgbClr val="4787BA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noFill/>
        <a:ln w="28575" cap="flat" cmpd="sng" algn="ctr">
          <a:solidFill>
            <a:srgbClr val="4F6FA4"/>
          </a:solidFill>
          <a:prstDash val="solid"/>
          <a:round/>
          <a:headEnd type="none" w="med" len="med"/>
          <a:tailEnd type="triangle" w="lg" len="lg"/>
        </a:ln>
        <a:effectLst/>
      </a:spPr>
      <a:bodyPr/>
      <a:lstStyle/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</TotalTime>
  <Words>209</Words>
  <Application>Microsoft Office PowerPoint</Application>
  <PresentationFormat>投影片</PresentationFormat>
  <Paragraphs>16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Arial</vt:lpstr>
      <vt:lpstr>Calibri</vt:lpstr>
      <vt:lpstr>Courier New</vt:lpstr>
      <vt:lpstr>Tahoma</vt:lpstr>
      <vt:lpstr>Tw Cen MT</vt:lpstr>
      <vt:lpstr>Wingdings</vt:lpstr>
      <vt:lpstr>1_簡報內頁</vt:lpstr>
      <vt:lpstr>SSS R1 請購說明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chloe</dc:creator>
  <cp:lastModifiedBy>胡峻華</cp:lastModifiedBy>
  <cp:revision>101</cp:revision>
  <cp:lastPrinted>2015-12-29T01:06:43Z</cp:lastPrinted>
  <dcterms:created xsi:type="dcterms:W3CDTF">2013-12-13T02:22:25Z</dcterms:created>
  <dcterms:modified xsi:type="dcterms:W3CDTF">2026-10-07T01:16:14Z</dcterms:modified>
</cp:coreProperties>
</file>