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71" d="100"/>
          <a:sy n="71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9344-17D9-4BF2-A7FE-EDBED1912341}" type="datetimeFigureOut">
              <a:rPr lang="zh-TW" altLang="en-US" smtClean="0"/>
              <a:t>2026/9/16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0D2DE-8501-4B9E-AA3E-FBDAD0BE645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1888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9344-17D9-4BF2-A7FE-EDBED1912341}" type="datetimeFigureOut">
              <a:rPr lang="zh-TW" altLang="en-US" smtClean="0"/>
              <a:t>2026/9/16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0D2DE-8501-4B9E-AA3E-FBDAD0BE645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84822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9344-17D9-4BF2-A7FE-EDBED1912341}" type="datetimeFigureOut">
              <a:rPr lang="zh-TW" altLang="en-US" smtClean="0"/>
              <a:t>2026/9/16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0D2DE-8501-4B9E-AA3E-FBDAD0BE645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4746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9344-17D9-4BF2-A7FE-EDBED1912341}" type="datetimeFigureOut">
              <a:rPr lang="zh-TW" altLang="en-US" smtClean="0"/>
              <a:t>2026/9/16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0D2DE-8501-4B9E-AA3E-FBDAD0BE645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50736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9344-17D9-4BF2-A7FE-EDBED1912341}" type="datetimeFigureOut">
              <a:rPr lang="zh-TW" altLang="en-US" smtClean="0"/>
              <a:t>2026/9/16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0D2DE-8501-4B9E-AA3E-FBDAD0BE645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375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9344-17D9-4BF2-A7FE-EDBED1912341}" type="datetimeFigureOut">
              <a:rPr lang="zh-TW" altLang="en-US" smtClean="0"/>
              <a:t>2026/9/16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0D2DE-8501-4B9E-AA3E-FBDAD0BE645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3363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9344-17D9-4BF2-A7FE-EDBED1912341}" type="datetimeFigureOut">
              <a:rPr lang="zh-TW" altLang="en-US" smtClean="0"/>
              <a:t>2026/9/16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0D2DE-8501-4B9E-AA3E-FBDAD0BE645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17753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9344-17D9-4BF2-A7FE-EDBED1912341}" type="datetimeFigureOut">
              <a:rPr lang="zh-TW" altLang="en-US" smtClean="0"/>
              <a:t>2026/9/16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0D2DE-8501-4B9E-AA3E-FBDAD0BE645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96922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9344-17D9-4BF2-A7FE-EDBED1912341}" type="datetimeFigureOut">
              <a:rPr lang="zh-TW" altLang="en-US" smtClean="0"/>
              <a:t>2026/9/16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0D2DE-8501-4B9E-AA3E-FBDAD0BE645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96533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9344-17D9-4BF2-A7FE-EDBED1912341}" type="datetimeFigureOut">
              <a:rPr lang="zh-TW" altLang="en-US" smtClean="0"/>
              <a:t>2026/9/16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0D2DE-8501-4B9E-AA3E-FBDAD0BE645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55225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9344-17D9-4BF2-A7FE-EDBED1912341}" type="datetimeFigureOut">
              <a:rPr lang="zh-TW" altLang="en-US" smtClean="0"/>
              <a:t>2026/9/16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0D2DE-8501-4B9E-AA3E-FBDAD0BE645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97430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99344-17D9-4BF2-A7FE-EDBED1912341}" type="datetimeFigureOut">
              <a:rPr lang="zh-TW" altLang="en-US" smtClean="0"/>
              <a:t>2026/9/16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0D2DE-8501-4B9E-AA3E-FBDAD0BE645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2535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709073" y="649130"/>
            <a:ext cx="13664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600" dirty="0"/>
              <a:t>Copley</a:t>
            </a:r>
            <a:r>
              <a:rPr lang="zh-TW" altLang="en-US" sz="1600" dirty="0"/>
              <a:t>驅動器</a:t>
            </a:r>
            <a:endParaRPr lang="en-US" altLang="zh-TW" sz="1600" dirty="0"/>
          </a:p>
          <a:p>
            <a:r>
              <a:rPr lang="en-US" altLang="zh-TW" sz="1600" dirty="0"/>
              <a:t>XEL-230-18</a:t>
            </a:r>
            <a:endParaRPr lang="zh-TW" altLang="en-US" sz="1600" dirty="0"/>
          </a:p>
        </p:txBody>
      </p:sp>
      <p:sp>
        <p:nvSpPr>
          <p:cNvPr id="5" name="矩形 4"/>
          <p:cNvSpPr/>
          <p:nvPr/>
        </p:nvSpPr>
        <p:spPr>
          <a:xfrm>
            <a:off x="6485426" y="464136"/>
            <a:ext cx="12314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200" dirty="0">
                <a:solidFill>
                  <a:srgbClr val="000000"/>
                </a:solidFill>
                <a:latin typeface="新細明體" panose="02020500000000000000" pitchFamily="18" charset="-120"/>
              </a:rPr>
              <a:t>安川驅動器</a:t>
            </a:r>
            <a:endParaRPr lang="en-US" altLang="zh-TW" sz="1200" dirty="0">
              <a:solidFill>
                <a:srgbClr val="000000"/>
              </a:solidFill>
              <a:latin typeface="新細明體" panose="02020500000000000000" pitchFamily="18" charset="-120"/>
            </a:endParaRPr>
          </a:p>
          <a:p>
            <a:r>
              <a:rPr lang="en-US" altLang="zh-TW" sz="1200" dirty="0">
                <a:solidFill>
                  <a:srgbClr val="000000"/>
                </a:solidFill>
                <a:latin typeface="新細明體" panose="02020500000000000000" pitchFamily="18" charset="-120"/>
              </a:rPr>
              <a:t>SGDXS-120AA0A002</a:t>
            </a:r>
          </a:p>
          <a:p>
            <a:r>
              <a:rPr lang="en-US" altLang="zh-TW" sz="1200" dirty="0">
                <a:solidFill>
                  <a:srgbClr val="000000"/>
                </a:solidFill>
                <a:latin typeface="新細明體" panose="02020500000000000000" pitchFamily="18" charset="-120"/>
              </a:rPr>
              <a:t>+</a:t>
            </a:r>
            <a:r>
              <a:rPr lang="en-US" altLang="zh-TW" sz="1200" dirty="0"/>
              <a:t> </a:t>
            </a:r>
          </a:p>
          <a:p>
            <a:r>
              <a:rPr lang="zh-TW" altLang="en-US" sz="1200" dirty="0">
                <a:solidFill>
                  <a:srgbClr val="000000"/>
                </a:solidFill>
                <a:latin typeface="新細明體" panose="02020500000000000000" pitchFamily="18" charset="-120"/>
              </a:rPr>
              <a:t>全閉迴路模組</a:t>
            </a:r>
            <a:endParaRPr lang="en-US" altLang="zh-TW" sz="1200" dirty="0">
              <a:solidFill>
                <a:srgbClr val="000000"/>
              </a:solidFill>
              <a:latin typeface="新細明體" panose="02020500000000000000" pitchFamily="18" charset="-120"/>
            </a:endParaRPr>
          </a:p>
          <a:p>
            <a:r>
              <a:rPr lang="en-US" altLang="zh-TW" sz="1200" dirty="0"/>
              <a:t>SGDV-OFA01A </a:t>
            </a:r>
            <a:r>
              <a:rPr lang="zh-TW" altLang="en-US" sz="1200" dirty="0"/>
              <a:t> </a:t>
            </a:r>
          </a:p>
          <a:p>
            <a:endParaRPr lang="zh-TW" altLang="en-US" sz="1200" dirty="0"/>
          </a:p>
        </p:txBody>
      </p:sp>
      <p:sp>
        <p:nvSpPr>
          <p:cNvPr id="6" name="矩形 5"/>
          <p:cNvSpPr/>
          <p:nvPr/>
        </p:nvSpPr>
        <p:spPr>
          <a:xfrm>
            <a:off x="8135928" y="464136"/>
            <a:ext cx="14538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200" dirty="0">
                <a:solidFill>
                  <a:srgbClr val="000000"/>
                </a:solidFill>
                <a:latin typeface="新細明體" panose="02020500000000000000" pitchFamily="18" charset="-120"/>
              </a:rPr>
              <a:t>安川驅動器</a:t>
            </a:r>
            <a:endParaRPr lang="en-US" altLang="zh-TW" sz="1200" dirty="0">
              <a:solidFill>
                <a:srgbClr val="000000"/>
              </a:solidFill>
              <a:latin typeface="新細明體" panose="02020500000000000000" pitchFamily="18" charset="-120"/>
            </a:endParaRPr>
          </a:p>
          <a:p>
            <a:r>
              <a:rPr lang="en-US" altLang="zh-TW" sz="1200" dirty="0">
                <a:solidFill>
                  <a:srgbClr val="000000"/>
                </a:solidFill>
                <a:latin typeface="新細明體" panose="02020500000000000000" pitchFamily="18" charset="-120"/>
              </a:rPr>
              <a:t>SGDXS-330AA0A002</a:t>
            </a:r>
          </a:p>
          <a:p>
            <a:r>
              <a:rPr lang="en-US" altLang="zh-TW" sz="1200" dirty="0">
                <a:solidFill>
                  <a:srgbClr val="000000"/>
                </a:solidFill>
                <a:latin typeface="新細明體" panose="02020500000000000000" pitchFamily="18" charset="-120"/>
              </a:rPr>
              <a:t>+ </a:t>
            </a:r>
          </a:p>
          <a:p>
            <a:r>
              <a:rPr lang="zh-TW" altLang="en-US" sz="1200" dirty="0">
                <a:solidFill>
                  <a:srgbClr val="000000"/>
                </a:solidFill>
                <a:latin typeface="新細明體" panose="02020500000000000000" pitchFamily="18" charset="-120"/>
              </a:rPr>
              <a:t>全閉迴路模組</a:t>
            </a:r>
            <a:endParaRPr lang="en-US" altLang="zh-TW" sz="1200" dirty="0">
              <a:solidFill>
                <a:srgbClr val="000000"/>
              </a:solidFill>
              <a:latin typeface="新細明體" panose="02020500000000000000" pitchFamily="18" charset="-120"/>
            </a:endParaRPr>
          </a:p>
          <a:p>
            <a:r>
              <a:rPr lang="en-US" altLang="zh-TW" sz="1200" dirty="0">
                <a:solidFill>
                  <a:srgbClr val="000000"/>
                </a:solidFill>
                <a:latin typeface="新細明體" panose="02020500000000000000" pitchFamily="18" charset="-120"/>
              </a:rPr>
              <a:t>SGDV-OFA01A </a:t>
            </a:r>
            <a:r>
              <a:rPr lang="zh-TW" altLang="en-US" sz="1200" dirty="0">
                <a:solidFill>
                  <a:srgbClr val="000000"/>
                </a:solidFill>
                <a:latin typeface="新細明體" panose="02020500000000000000" pitchFamily="18" charset="-120"/>
              </a:rPr>
              <a:t> </a:t>
            </a:r>
          </a:p>
          <a:p>
            <a:r>
              <a:rPr lang="en-US" altLang="zh-TW" sz="1200" dirty="0">
                <a:solidFill>
                  <a:srgbClr val="000000"/>
                </a:solidFill>
                <a:latin typeface="新細明體" panose="02020500000000000000" pitchFamily="18" charset="-120"/>
              </a:rPr>
              <a:t> </a:t>
            </a:r>
            <a:endParaRPr lang="zh-TW" altLang="en-US" sz="1200" dirty="0">
              <a:solidFill>
                <a:srgbClr val="000000"/>
              </a:solidFill>
              <a:latin typeface="新細明體" panose="02020500000000000000" pitchFamily="18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711312" y="510630"/>
            <a:ext cx="1453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200" dirty="0">
                <a:solidFill>
                  <a:srgbClr val="000000"/>
                </a:solidFill>
                <a:latin typeface="新細明體" panose="02020500000000000000" pitchFamily="18" charset="-120"/>
              </a:rPr>
              <a:t>安川驅動器</a:t>
            </a:r>
            <a:endParaRPr lang="en-US" altLang="zh-TW" sz="1200" dirty="0">
              <a:solidFill>
                <a:srgbClr val="000000"/>
              </a:solidFill>
              <a:latin typeface="新細明體" panose="02020500000000000000" pitchFamily="18" charset="-120"/>
            </a:endParaRPr>
          </a:p>
          <a:p>
            <a:r>
              <a:rPr lang="en-US" altLang="zh-TW" sz="1200" dirty="0">
                <a:solidFill>
                  <a:srgbClr val="000000"/>
                </a:solidFill>
                <a:latin typeface="新細明體" panose="02020500000000000000" pitchFamily="18" charset="-120"/>
              </a:rPr>
              <a:t>SGDXS-330AA0A002</a:t>
            </a:r>
          </a:p>
          <a:p>
            <a:r>
              <a:rPr lang="en-US" altLang="zh-TW" sz="1200" dirty="0">
                <a:solidFill>
                  <a:srgbClr val="000000"/>
                </a:solidFill>
                <a:latin typeface="新細明體" panose="02020500000000000000" pitchFamily="18" charset="-120"/>
              </a:rPr>
              <a:t>+ </a:t>
            </a:r>
          </a:p>
          <a:p>
            <a:r>
              <a:rPr lang="zh-TW" altLang="en-US" sz="1200" dirty="0">
                <a:solidFill>
                  <a:srgbClr val="000000"/>
                </a:solidFill>
                <a:latin typeface="新細明體" panose="02020500000000000000" pitchFamily="18" charset="-120"/>
              </a:rPr>
              <a:t>全閉迴路模組</a:t>
            </a:r>
          </a:p>
          <a:p>
            <a:r>
              <a:rPr lang="en-US" altLang="zh-TW" sz="1200" dirty="0">
                <a:solidFill>
                  <a:srgbClr val="000000"/>
                </a:solidFill>
                <a:latin typeface="新細明體" panose="02020500000000000000" pitchFamily="18" charset="-120"/>
              </a:rPr>
              <a:t>SGDV-OFA01A </a:t>
            </a:r>
            <a:endParaRPr lang="zh-TW" altLang="en-US" sz="1200" dirty="0">
              <a:solidFill>
                <a:srgbClr val="000000"/>
              </a:solidFill>
              <a:latin typeface="新細明體" panose="02020500000000000000" pitchFamily="18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709072" y="4450719"/>
            <a:ext cx="13656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600" dirty="0"/>
              <a:t>ACS</a:t>
            </a:r>
            <a:r>
              <a:rPr lang="zh-TW" altLang="en-US" sz="1600" dirty="0"/>
              <a:t> </a:t>
            </a:r>
            <a:r>
              <a:rPr lang="en-US" altLang="zh-TW" sz="1600" dirty="0"/>
              <a:t>controller</a:t>
            </a:r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9072" y="1611069"/>
            <a:ext cx="1540428" cy="1540428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5492" y="1710960"/>
            <a:ext cx="975846" cy="1747174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8842" y="1710959"/>
            <a:ext cx="975846" cy="1747174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50800" y="1710959"/>
            <a:ext cx="975846" cy="1747174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/>
        </p:nvPicPr>
        <p:blipFill rotWithShape="1">
          <a:blip r:embed="rId4"/>
          <a:srcRect l="20676" t="2450" r="20700" b="13334"/>
          <a:stretch/>
        </p:blipFill>
        <p:spPr>
          <a:xfrm>
            <a:off x="5675089" y="4842377"/>
            <a:ext cx="870403" cy="1252676"/>
          </a:xfrm>
          <a:prstGeom prst="rect">
            <a:avLst/>
          </a:prstGeom>
        </p:spPr>
      </p:pic>
      <p:sp>
        <p:nvSpPr>
          <p:cNvPr id="15" name="矩形 14"/>
          <p:cNvSpPr/>
          <p:nvPr/>
        </p:nvSpPr>
        <p:spPr>
          <a:xfrm>
            <a:off x="4455718" y="311847"/>
            <a:ext cx="6966354" cy="5925101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文字方塊 15"/>
          <p:cNvSpPr txBox="1"/>
          <p:nvPr/>
        </p:nvSpPr>
        <p:spPr>
          <a:xfrm>
            <a:off x="440352" y="252043"/>
            <a:ext cx="3893797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/>
              <a:t>測試電箱需求</a:t>
            </a:r>
            <a:endParaRPr lang="en-US" altLang="zh-TW" sz="1600" dirty="0"/>
          </a:p>
          <a:p>
            <a:pPr marL="342900" indent="-342900">
              <a:buAutoNum type="arabicPeriod"/>
            </a:pPr>
            <a:r>
              <a:rPr lang="zh-TW" altLang="en-US" sz="1600" dirty="0"/>
              <a:t>盤內主要裝置如右</a:t>
            </a:r>
            <a:endParaRPr lang="en-US" altLang="zh-TW" sz="1600" dirty="0"/>
          </a:p>
          <a:p>
            <a:pPr marL="342900" indent="-342900">
              <a:buAutoNum type="arabicPeriod"/>
            </a:pPr>
            <a:r>
              <a:rPr lang="zh-TW" altLang="en-US" sz="1600" dirty="0"/>
              <a:t>電盤功能</a:t>
            </a:r>
            <a:r>
              <a:rPr lang="en-US" altLang="zh-TW" sz="1600" dirty="0"/>
              <a:t>: 1</a:t>
            </a:r>
            <a:r>
              <a:rPr lang="zh-TW" altLang="en-US" sz="1600" dirty="0"/>
              <a:t>次側接電後，各驅動器與控制器均可正常啟動使用；需有電路保護設計。</a:t>
            </a:r>
            <a:endParaRPr lang="en-US" altLang="zh-TW" sz="1600" dirty="0"/>
          </a:p>
          <a:p>
            <a:pPr marL="342900" indent="-342900">
              <a:buAutoNum type="arabicPeriod"/>
            </a:pPr>
            <a:r>
              <a:rPr lang="zh-TW" altLang="en-US" sz="1600" dirty="0"/>
              <a:t>一次只會使用一軸馬達，以一顆</a:t>
            </a:r>
            <a:r>
              <a:rPr lang="en-US" altLang="zh-TW" sz="1600" dirty="0"/>
              <a:t>5.0KW</a:t>
            </a:r>
            <a:r>
              <a:rPr lang="zh-TW" altLang="en-US" sz="1600" dirty="0"/>
              <a:t>驅動器最大電流配置盤內布置</a:t>
            </a:r>
            <a:endParaRPr lang="en-US" altLang="zh-TW" sz="1600" dirty="0"/>
          </a:p>
          <a:p>
            <a:pPr marL="342900" indent="-342900">
              <a:buAutoNum type="arabicPeriod"/>
            </a:pPr>
            <a:r>
              <a:rPr lang="zh-TW" altLang="en-US" sz="1600" dirty="0"/>
              <a:t>我們會打開蓋子情況下自行將馬達線接到驅動器，所以不須做馬達線的出線孔</a:t>
            </a:r>
            <a:endParaRPr lang="en-US" altLang="zh-TW" sz="1600" dirty="0"/>
          </a:p>
          <a:p>
            <a:pPr marL="342900" indent="-342900">
              <a:buAutoNum type="arabicPeriod"/>
            </a:pPr>
            <a:r>
              <a:rPr lang="zh-TW" altLang="en-US" sz="1600" dirty="0"/>
              <a:t>電箱要有一次側出線孔，電源線</a:t>
            </a:r>
            <a:r>
              <a:rPr lang="en-US" altLang="zh-TW" sz="1600" dirty="0"/>
              <a:t>5M</a:t>
            </a:r>
          </a:p>
          <a:p>
            <a:pPr marL="342900" indent="-342900">
              <a:buFontTx/>
              <a:buAutoNum type="arabicPeriod"/>
            </a:pPr>
            <a:r>
              <a:rPr lang="zh-TW" altLang="en-US" sz="1600" dirty="0"/>
              <a:t>安川驅動器</a:t>
            </a:r>
            <a:r>
              <a:rPr lang="en-US" altLang="zh-TW" sz="1600" dirty="0">
                <a:solidFill>
                  <a:srgbClr val="000000"/>
                </a:solidFill>
                <a:latin typeface="新細明體" panose="02020500000000000000" pitchFamily="18" charset="-120"/>
              </a:rPr>
              <a:t>SGDXS-120AA0A0002</a:t>
            </a:r>
            <a:r>
              <a:rPr lang="zh-TW" altLang="en-US" sz="1600" dirty="0">
                <a:solidFill>
                  <a:srgbClr val="000000"/>
                </a:solidFill>
                <a:latin typeface="新細明體" panose="02020500000000000000" pitchFamily="18" charset="-120"/>
              </a:rPr>
              <a:t>、馬達</a:t>
            </a:r>
            <a:r>
              <a:rPr lang="en-US" altLang="zh-TW" sz="1600" dirty="0">
                <a:solidFill>
                  <a:srgbClr val="000000"/>
                </a:solidFill>
                <a:latin typeface="新細明體" panose="02020500000000000000" pitchFamily="18" charset="-120"/>
              </a:rPr>
              <a:t>1.3kW SGMXG-13AUA61A2</a:t>
            </a:r>
            <a:r>
              <a:rPr lang="zh-TW" altLang="en-US" sz="1600" dirty="0">
                <a:solidFill>
                  <a:srgbClr val="000000"/>
                </a:solidFill>
                <a:latin typeface="新細明體" panose="02020500000000000000" pitchFamily="18" charset="-120"/>
              </a:rPr>
              <a:t>、全閉迴路模組與</a:t>
            </a:r>
            <a:r>
              <a:rPr lang="en-US" altLang="zh-TW" sz="1600" dirty="0" err="1">
                <a:solidFill>
                  <a:srgbClr val="000000"/>
                </a:solidFill>
                <a:latin typeface="新細明體" panose="02020500000000000000" pitchFamily="18" charset="-120"/>
              </a:rPr>
              <a:t>renishaw</a:t>
            </a:r>
            <a:r>
              <a:rPr lang="zh-TW" altLang="en-US" sz="1600" dirty="0">
                <a:solidFill>
                  <a:srgbClr val="000000"/>
                </a:solidFill>
                <a:latin typeface="新細明體" panose="02020500000000000000" pitchFamily="18" charset="-120"/>
              </a:rPr>
              <a:t>絕對式光學尺</a:t>
            </a:r>
            <a:r>
              <a:rPr lang="en-US" altLang="zh-TW" sz="1600" dirty="0">
                <a:solidFill>
                  <a:srgbClr val="000000"/>
                </a:solidFill>
                <a:latin typeface="新細明體" panose="02020500000000000000" pitchFamily="18" charset="-120"/>
              </a:rPr>
              <a:t>RA26YBA100B30A</a:t>
            </a:r>
            <a:r>
              <a:rPr lang="zh-TW" altLang="en-US" sz="1600" dirty="0">
                <a:solidFill>
                  <a:srgbClr val="000000"/>
                </a:solidFill>
                <a:latin typeface="新細明體" panose="02020500000000000000" pitchFamily="18" charset="-120"/>
              </a:rPr>
              <a:t>要接線</a:t>
            </a:r>
            <a:r>
              <a:rPr lang="en-US" altLang="zh-TW" sz="1600" dirty="0">
                <a:solidFill>
                  <a:srgbClr val="000000"/>
                </a:solidFill>
                <a:latin typeface="新細明體" panose="02020500000000000000" pitchFamily="18" charset="-120"/>
              </a:rPr>
              <a:t>(</a:t>
            </a:r>
            <a:r>
              <a:rPr lang="zh-TW" altLang="en-US" sz="1600" dirty="0">
                <a:solidFill>
                  <a:srgbClr val="000000"/>
                </a:solidFill>
                <a:latin typeface="新細明體" panose="02020500000000000000" pitchFamily="18" charset="-120"/>
              </a:rPr>
              <a:t>馬達線長</a:t>
            </a:r>
            <a:r>
              <a:rPr lang="en-US" altLang="zh-TW" sz="1600" dirty="0">
                <a:solidFill>
                  <a:srgbClr val="000000"/>
                </a:solidFill>
                <a:latin typeface="新細明體" panose="02020500000000000000" pitchFamily="18" charset="-120"/>
              </a:rPr>
              <a:t>3m)</a:t>
            </a:r>
            <a:r>
              <a:rPr lang="zh-TW" altLang="en-US" sz="1600" dirty="0">
                <a:solidFill>
                  <a:srgbClr val="000000"/>
                </a:solidFill>
                <a:latin typeface="新細明體" panose="02020500000000000000" pitchFamily="18" charset="-120"/>
              </a:rPr>
              <a:t>完成進行測試，並用安川驅動器軟體確認全閉環設定</a:t>
            </a:r>
            <a:r>
              <a:rPr lang="en-US" altLang="zh-TW" sz="1600" dirty="0">
                <a:solidFill>
                  <a:srgbClr val="000000"/>
                </a:solidFill>
                <a:latin typeface="新細明體" panose="02020500000000000000" pitchFamily="18" charset="-120"/>
              </a:rPr>
              <a:t>OK</a:t>
            </a:r>
            <a:r>
              <a:rPr lang="zh-TW" altLang="en-US" sz="1600" dirty="0">
                <a:solidFill>
                  <a:srgbClr val="000000"/>
                </a:solidFill>
                <a:latin typeface="新細明體" panose="02020500000000000000" pitchFamily="18" charset="-120"/>
              </a:rPr>
              <a:t>。</a:t>
            </a:r>
            <a:endParaRPr lang="en-US" altLang="zh-TW" sz="1600" dirty="0">
              <a:solidFill>
                <a:srgbClr val="000000"/>
              </a:solidFill>
              <a:latin typeface="新細明體" panose="02020500000000000000" pitchFamily="18" charset="-120"/>
            </a:endParaRPr>
          </a:p>
          <a:p>
            <a:pPr marL="342900" indent="-342900">
              <a:buFontTx/>
              <a:buAutoNum type="arabicPeriod"/>
            </a:pPr>
            <a:r>
              <a:rPr lang="zh-TW" altLang="en-US" sz="1600" dirty="0">
                <a:solidFill>
                  <a:srgbClr val="000000"/>
                </a:solidFill>
                <a:latin typeface="新細明體" panose="02020500000000000000" pitchFamily="18" charset="-120"/>
              </a:rPr>
              <a:t>有一顆</a:t>
            </a:r>
            <a:r>
              <a:rPr lang="en-US" altLang="zh-TW" sz="1600" dirty="0">
                <a:solidFill>
                  <a:srgbClr val="000000"/>
                </a:solidFill>
                <a:latin typeface="新細明體" panose="02020500000000000000" pitchFamily="18" charset="-120"/>
              </a:rPr>
              <a:t>SGDXS-330AA0A002</a:t>
            </a:r>
            <a:r>
              <a:rPr lang="zh-TW" altLang="en-US" sz="1600" dirty="0">
                <a:solidFill>
                  <a:srgbClr val="000000"/>
                </a:solidFill>
                <a:latin typeface="新細明體" panose="02020500000000000000" pitchFamily="18" charset="-120"/>
              </a:rPr>
              <a:t>會接</a:t>
            </a:r>
            <a:r>
              <a:rPr lang="en-US" altLang="zh-TW" sz="1600" dirty="0">
                <a:solidFill>
                  <a:srgbClr val="000000"/>
                </a:solidFill>
                <a:latin typeface="新細明體" panose="02020500000000000000" pitchFamily="18" charset="-120"/>
              </a:rPr>
              <a:t>2.9KW</a:t>
            </a:r>
            <a:r>
              <a:rPr lang="zh-TW" altLang="en-US" sz="1600" dirty="0">
                <a:solidFill>
                  <a:srgbClr val="000000"/>
                </a:solidFill>
                <a:latin typeface="新細明體" panose="02020500000000000000" pitchFamily="18" charset="-120"/>
              </a:rPr>
              <a:t>的帶剎車馬達。</a:t>
            </a:r>
            <a:endParaRPr lang="en-US" altLang="zh-TW" sz="1600" dirty="0">
              <a:solidFill>
                <a:srgbClr val="000000"/>
              </a:solidFill>
              <a:latin typeface="新細明體" panose="02020500000000000000" pitchFamily="18" charset="-120"/>
            </a:endParaRPr>
          </a:p>
          <a:p>
            <a:pPr marL="342900" indent="-342900">
              <a:buFontTx/>
              <a:buAutoNum type="arabicPeriod"/>
            </a:pPr>
            <a:endParaRPr lang="en-US" altLang="zh-TW" sz="1600" dirty="0">
              <a:solidFill>
                <a:srgbClr val="000000"/>
              </a:solidFill>
              <a:latin typeface="新細明體" panose="02020500000000000000" pitchFamily="18" charset="-120"/>
            </a:endParaRPr>
          </a:p>
          <a:p>
            <a:pPr marL="342900" indent="-342900">
              <a:buAutoNum type="arabicPeriod"/>
            </a:pPr>
            <a:endParaRPr lang="en-US" altLang="zh-TW" sz="1600" dirty="0"/>
          </a:p>
          <a:p>
            <a:pPr marL="342900" indent="-342900">
              <a:buAutoNum type="arabicPeriod"/>
            </a:pPr>
            <a:endParaRPr lang="zh-TW" altLang="en-US" sz="1600" dirty="0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61AC757A-BD0A-4A7F-BC50-CE1218A6DABA}"/>
              </a:ext>
            </a:extLst>
          </p:cNvPr>
          <p:cNvSpPr/>
          <p:nvPr/>
        </p:nvSpPr>
        <p:spPr>
          <a:xfrm>
            <a:off x="8158608" y="3920127"/>
            <a:ext cx="2862272" cy="830997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TW" altLang="en-US" sz="1200" dirty="0">
                <a:solidFill>
                  <a:srgbClr val="FF0000"/>
                </a:solidFill>
                <a:latin typeface="新細明體" panose="02020500000000000000" pitchFamily="18" charset="-120"/>
              </a:rPr>
              <a:t>註</a:t>
            </a:r>
            <a:r>
              <a:rPr lang="en-US" altLang="zh-TW" sz="1200" dirty="0">
                <a:solidFill>
                  <a:srgbClr val="FF0000"/>
                </a:solidFill>
                <a:latin typeface="新細明體" panose="02020500000000000000" pitchFamily="18" charset="-120"/>
              </a:rPr>
              <a:t>:</a:t>
            </a:r>
            <a:r>
              <a:rPr lang="zh-TW" altLang="en-US" sz="1200" dirty="0">
                <a:solidFill>
                  <a:srgbClr val="FF0000"/>
                </a:solidFill>
                <a:latin typeface="新細明體" panose="02020500000000000000" pitchFamily="18" charset="-120"/>
              </a:rPr>
              <a:t> 配盤時先安裝安川驅動器</a:t>
            </a:r>
            <a:endParaRPr lang="en-US" altLang="zh-TW" sz="1200" dirty="0">
              <a:solidFill>
                <a:srgbClr val="FF0000"/>
              </a:solidFill>
              <a:latin typeface="新細明體" panose="02020500000000000000" pitchFamily="18" charset="-120"/>
            </a:endParaRPr>
          </a:p>
          <a:p>
            <a:r>
              <a:rPr lang="en-US" altLang="zh-TW" sz="1200" dirty="0">
                <a:solidFill>
                  <a:srgbClr val="FF0000"/>
                </a:solidFill>
                <a:latin typeface="新細明體" panose="02020500000000000000" pitchFamily="18" charset="-120"/>
              </a:rPr>
              <a:t>SGDXS-200AA0A002</a:t>
            </a:r>
          </a:p>
          <a:p>
            <a:r>
              <a:rPr lang="zh-TW" altLang="en-US" sz="1200" dirty="0">
                <a:solidFill>
                  <a:srgbClr val="FF0000"/>
                </a:solidFill>
                <a:latin typeface="新細明體" panose="02020500000000000000" pitchFamily="18" charset="-120"/>
              </a:rPr>
              <a:t>但請預留空間，之後能更換成預畫安裝的驅動器和全閉迴路模組</a:t>
            </a:r>
            <a:r>
              <a:rPr lang="en-US" altLang="zh-TW" sz="1200" dirty="0">
                <a:solidFill>
                  <a:srgbClr val="FF0000"/>
                </a:solidFill>
                <a:latin typeface="新細明體" panose="02020500000000000000" pitchFamily="18" charset="-120"/>
              </a:rPr>
              <a:t> </a:t>
            </a:r>
            <a:endParaRPr lang="zh-TW" altLang="en-US" sz="1200" dirty="0">
              <a:solidFill>
                <a:srgbClr val="FF0000"/>
              </a:solidFill>
              <a:latin typeface="新細明體" panose="02020500000000000000" pitchFamily="18" charset="-120"/>
            </a:endParaRPr>
          </a:p>
        </p:txBody>
      </p:sp>
      <p:cxnSp>
        <p:nvCxnSpPr>
          <p:cNvPr id="3" name="直線單箭頭接點 2">
            <a:extLst>
              <a:ext uri="{FF2B5EF4-FFF2-40B4-BE49-F238E27FC236}">
                <a16:creationId xmlns:a16="http://schemas.microsoft.com/office/drawing/2014/main" id="{FB3872FA-522F-44C0-84A9-E2125F758154}"/>
              </a:ext>
            </a:extLst>
          </p:cNvPr>
          <p:cNvCxnSpPr/>
          <p:nvPr/>
        </p:nvCxnSpPr>
        <p:spPr>
          <a:xfrm>
            <a:off x="8776765" y="3274397"/>
            <a:ext cx="197902" cy="6457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8" name="直線單箭頭接點 17">
            <a:extLst>
              <a:ext uri="{FF2B5EF4-FFF2-40B4-BE49-F238E27FC236}">
                <a16:creationId xmlns:a16="http://schemas.microsoft.com/office/drawing/2014/main" id="{A78E2882-F1CA-4515-9DA0-230D79A621D8}"/>
              </a:ext>
            </a:extLst>
          </p:cNvPr>
          <p:cNvCxnSpPr>
            <a:cxnSpLocks/>
          </p:cNvCxnSpPr>
          <p:nvPr/>
        </p:nvCxnSpPr>
        <p:spPr>
          <a:xfrm flipH="1">
            <a:off x="9218688" y="3366265"/>
            <a:ext cx="617940" cy="5119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14834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712</TotalTime>
  <Words>211</Words>
  <Application>Microsoft Office PowerPoint</Application>
  <PresentationFormat>寬螢幕</PresentationFormat>
  <Paragraphs>31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新細明體</vt:lpstr>
      <vt:lpstr>Arial</vt:lpstr>
      <vt:lpstr>Calibri</vt:lpstr>
      <vt:lpstr>Calibri Light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Microsoft 帳戶</dc:creator>
  <cp:lastModifiedBy>李美郁</cp:lastModifiedBy>
  <cp:revision>20</cp:revision>
  <dcterms:created xsi:type="dcterms:W3CDTF">2026-07-03T17:00:50Z</dcterms:created>
  <dcterms:modified xsi:type="dcterms:W3CDTF">2026-09-16T00:10:57Z</dcterms:modified>
</cp:coreProperties>
</file>