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86" r:id="rId2"/>
  </p:sldMasterIdLst>
  <p:notesMasterIdLst>
    <p:notesMasterId r:id="rId14"/>
  </p:notesMasterIdLst>
  <p:handoutMasterIdLst>
    <p:handoutMasterId r:id="rId15"/>
  </p:handoutMasterIdLst>
  <p:sldIdLst>
    <p:sldId id="424" r:id="rId3"/>
    <p:sldId id="425" r:id="rId4"/>
    <p:sldId id="356" r:id="rId5"/>
    <p:sldId id="358" r:id="rId6"/>
    <p:sldId id="317" r:id="rId7"/>
    <p:sldId id="310" r:id="rId8"/>
    <p:sldId id="386" r:id="rId9"/>
    <p:sldId id="439" r:id="rId10"/>
    <p:sldId id="320" r:id="rId11"/>
    <p:sldId id="410" r:id="rId12"/>
    <p:sldId id="440" r:id="rId13"/>
  </p:sldIdLst>
  <p:sldSz cx="12192000" cy="6858000"/>
  <p:notesSz cx="6858000" cy="9947275"/>
  <p:defaultTextStyle>
    <a:defPPr>
      <a:defRPr lang="zh-TW"/>
    </a:defPPr>
    <a:lvl1pPr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4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FF"/>
    <a:srgbClr val="0066FF"/>
    <a:srgbClr val="FF6600"/>
    <a:srgbClr val="FF0000"/>
    <a:srgbClr val="0099FF"/>
    <a:srgbClr val="00CC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樣式 1 - 輔色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深色樣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23" y="4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34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>
            <a:extLst>
              <a:ext uri="{FF2B5EF4-FFF2-40B4-BE49-F238E27FC236}">
                <a16:creationId xmlns:a16="http://schemas.microsoft.com/office/drawing/2014/main" id="{DC90EA4A-2BAF-215B-0509-32CD8B95F97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42319B08-F83A-B04A-E70C-F0266C98D87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8" name="Rectangle 4">
            <a:extLst>
              <a:ext uri="{FF2B5EF4-FFF2-40B4-BE49-F238E27FC236}">
                <a16:creationId xmlns:a16="http://schemas.microsoft.com/office/drawing/2014/main" id="{5D8D0F66-AA22-00F8-DEFE-27A314AE6C8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9" name="Rectangle 5">
            <a:extLst>
              <a:ext uri="{FF2B5EF4-FFF2-40B4-BE49-F238E27FC236}">
                <a16:creationId xmlns:a16="http://schemas.microsoft.com/office/drawing/2014/main" id="{9EEAA59C-8932-E134-F191-537565260EE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2B459862-D6C0-4C0A-9555-3AAEE3763F7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026">
            <a:extLst>
              <a:ext uri="{FF2B5EF4-FFF2-40B4-BE49-F238E27FC236}">
                <a16:creationId xmlns:a16="http://schemas.microsoft.com/office/drawing/2014/main" id="{892EBE8B-D862-D62F-6DD8-75A4023EB1C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9395" name="Rectangle 1027">
            <a:extLst>
              <a:ext uri="{FF2B5EF4-FFF2-40B4-BE49-F238E27FC236}">
                <a16:creationId xmlns:a16="http://schemas.microsoft.com/office/drawing/2014/main" id="{9124E007-4CAA-BEAC-5787-A684CD51F03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5152397E-F75C-4923-A927-70055109AEF3}" type="datetimeFigureOut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16388" name="Rectangle 1028">
            <a:extLst>
              <a:ext uri="{FF2B5EF4-FFF2-40B4-BE49-F238E27FC236}">
                <a16:creationId xmlns:a16="http://schemas.microsoft.com/office/drawing/2014/main" id="{45F54AB2-8E2B-109F-2702-F1D038FB7CA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2713" y="744538"/>
            <a:ext cx="6632575" cy="37322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9397" name="Rectangle 1029">
            <a:extLst>
              <a:ext uri="{FF2B5EF4-FFF2-40B4-BE49-F238E27FC236}">
                <a16:creationId xmlns:a16="http://schemas.microsoft.com/office/drawing/2014/main" id="{49D94361-6709-11CB-A8AD-A654201CD89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24400"/>
            <a:ext cx="5486400" cy="447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59398" name="Rectangle 1030">
            <a:extLst>
              <a:ext uri="{FF2B5EF4-FFF2-40B4-BE49-F238E27FC236}">
                <a16:creationId xmlns:a16="http://schemas.microsoft.com/office/drawing/2014/main" id="{86319C95-D254-6E57-3C3A-020FD247200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9399" name="Rectangle 1031">
            <a:extLst>
              <a:ext uri="{FF2B5EF4-FFF2-40B4-BE49-F238E27FC236}">
                <a16:creationId xmlns:a16="http://schemas.microsoft.com/office/drawing/2014/main" id="{93E81590-A8C1-E594-8BAA-76A8072256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677CF2EF-6053-45E8-A464-1EF992B33D8A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4E478A6-ACB4-CD8C-9C34-7F79242BFB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A2134324-DE89-E688-4EDD-E7C26FA1E4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8B1F1E23-02B8-3B2D-C4C1-EDBEB4DAE3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BA690FAA-8D20-4F64-8EF0-2D580CEB7E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2297E4CE-ADC2-409E-2252-EA50B4165FA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0F8C7E7-9198-2BA8-8F69-0695BD86B6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D17B7047-4837-D210-4765-A6D404C575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F27463A-7961-36C8-E37F-5E72CDCC0F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025B9C56-0EE2-76D3-8027-01CA8B97B9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2461058-D0A7-DADA-228D-6693CC91D5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F1B24769-A012-9538-6F68-FC39C56D0E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36951-ABCA-42BD-9099-2700DBE1526D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CD15ED20-B7CD-D496-DFFB-73B9FD1A86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C8839CA9-5925-925B-360D-A41E89EBC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8244EC-9512-40A8-95F8-9820156202D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654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D84B91FD-9125-2CB6-743C-A83F1C036A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E9E3EA-E00F-4BBB-9E2F-85AC2DA9458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FAAD42D2-E6B9-DA66-ED93-48A445CFD6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2EF5BF6E-74F6-CE2C-C719-06232FD27D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23654C-AD3E-4A91-9358-34D4B7DD806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93109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9F2BEE02-CB43-9F38-2EDB-E409526911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0034F-3A03-4522-AFFA-FE3D01F5F477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C2805AC9-835B-3831-C3F5-13B96F076D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23C2DC43-28C9-CEE5-DF48-5826D4D8C9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F58F8B-EE0D-4BD6-87E8-80571044E1F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20536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1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1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E3551C6E-E869-7618-95C2-BB9C978FBB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39E4F-7AA2-424D-ACBD-B25B8A2CB1C4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3A07FA71-2EFB-14EA-DFF7-A5936526A3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47">
            <a:extLst>
              <a:ext uri="{FF2B5EF4-FFF2-40B4-BE49-F238E27FC236}">
                <a16:creationId xmlns:a16="http://schemas.microsoft.com/office/drawing/2014/main" id="{9E1F694B-8244-954E-90E9-30C7152DED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CC8A78-87B5-4D38-BC49-069837CF4E7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89882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5">
            <a:extLst>
              <a:ext uri="{FF2B5EF4-FFF2-40B4-BE49-F238E27FC236}">
                <a16:creationId xmlns:a16="http://schemas.microsoft.com/office/drawing/2014/main" id="{F758A89B-0E58-8A18-9BAD-4BBD60B205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999A9-A98F-422F-949A-E96D7C0E2383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8" name="Rectangle 46">
            <a:extLst>
              <a:ext uri="{FF2B5EF4-FFF2-40B4-BE49-F238E27FC236}">
                <a16:creationId xmlns:a16="http://schemas.microsoft.com/office/drawing/2014/main" id="{3152D332-A0F7-4E83-F8C8-E156FF5D83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47">
            <a:extLst>
              <a:ext uri="{FF2B5EF4-FFF2-40B4-BE49-F238E27FC236}">
                <a16:creationId xmlns:a16="http://schemas.microsoft.com/office/drawing/2014/main" id="{0D8898FC-607C-1B56-5D0B-5ACEF06C72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A6C0-A498-4BE6-9C20-E6160048542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972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5">
            <a:extLst>
              <a:ext uri="{FF2B5EF4-FFF2-40B4-BE49-F238E27FC236}">
                <a16:creationId xmlns:a16="http://schemas.microsoft.com/office/drawing/2014/main" id="{D6826E52-3A25-FEC8-C89D-8647FA727E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2ADDD-A46A-4B56-AE0C-7AD67FF6C3F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4" name="Rectangle 46">
            <a:extLst>
              <a:ext uri="{FF2B5EF4-FFF2-40B4-BE49-F238E27FC236}">
                <a16:creationId xmlns:a16="http://schemas.microsoft.com/office/drawing/2014/main" id="{CC766475-757B-AE36-015C-3E733C3344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47">
            <a:extLst>
              <a:ext uri="{FF2B5EF4-FFF2-40B4-BE49-F238E27FC236}">
                <a16:creationId xmlns:a16="http://schemas.microsoft.com/office/drawing/2014/main" id="{706A3A9B-7078-1638-A2C2-41B8909573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32160-F0B7-4F49-97A2-28D0A3E2B0A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1697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5">
            <a:extLst>
              <a:ext uri="{FF2B5EF4-FFF2-40B4-BE49-F238E27FC236}">
                <a16:creationId xmlns:a16="http://schemas.microsoft.com/office/drawing/2014/main" id="{2B46461D-1C63-36C4-22A9-EA1156852C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EBA58-9F10-4895-A161-89972B4FB61D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3" name="Rectangle 46">
            <a:extLst>
              <a:ext uri="{FF2B5EF4-FFF2-40B4-BE49-F238E27FC236}">
                <a16:creationId xmlns:a16="http://schemas.microsoft.com/office/drawing/2014/main" id="{0D38D4AA-28F7-BFC1-7A29-2DCB622D7E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47">
            <a:extLst>
              <a:ext uri="{FF2B5EF4-FFF2-40B4-BE49-F238E27FC236}">
                <a16:creationId xmlns:a16="http://schemas.microsoft.com/office/drawing/2014/main" id="{2FCEB0A9-441E-B1BC-9275-884632B8D4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C5A62-1867-4511-93B3-CE924FD3B7E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90219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5">
            <a:extLst>
              <a:ext uri="{FF2B5EF4-FFF2-40B4-BE49-F238E27FC236}">
                <a16:creationId xmlns:a16="http://schemas.microsoft.com/office/drawing/2014/main" id="{D37DD80C-DDAE-DC99-8A20-4579570B54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BEC9B-8444-4C4F-AA6F-DD5CEF63FBF2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4" name="Rectangle 46">
            <a:extLst>
              <a:ext uri="{FF2B5EF4-FFF2-40B4-BE49-F238E27FC236}">
                <a16:creationId xmlns:a16="http://schemas.microsoft.com/office/drawing/2014/main" id="{C889C832-38DA-6E22-841F-67C07942C5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47">
            <a:extLst>
              <a:ext uri="{FF2B5EF4-FFF2-40B4-BE49-F238E27FC236}">
                <a16:creationId xmlns:a16="http://schemas.microsoft.com/office/drawing/2014/main" id="{EF2D3A0E-E731-5F26-4980-2EE87BA54A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2ECB30-4839-48BB-8C86-289BE177086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30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" name="Rectangle 45">
            <a:extLst>
              <a:ext uri="{FF2B5EF4-FFF2-40B4-BE49-F238E27FC236}">
                <a16:creationId xmlns:a16="http://schemas.microsoft.com/office/drawing/2014/main" id="{476BDBDF-4517-2E66-3BB3-B2A140121C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42EB2-9F72-43C4-8B8B-AC37111220CB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8BD39E2B-865D-4E16-BA98-F809E0F3DA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3B9A5D11-5460-7891-AD2D-820A79A2F8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03909E-686A-4006-B426-6A7D17C628B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97264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94B03780-6AF6-6173-11A8-7AE719ADCB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BDC7A-C1DC-436E-A522-5B4317E2A8E0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ED7DD822-B3B4-59CD-6261-3B6B145E52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47">
            <a:extLst>
              <a:ext uri="{FF2B5EF4-FFF2-40B4-BE49-F238E27FC236}">
                <a16:creationId xmlns:a16="http://schemas.microsoft.com/office/drawing/2014/main" id="{4F97FAD7-B76B-8D32-2D61-C2BAEE6C2F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94C17-5E88-4203-B0BF-5EDE2F219A1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4904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0EDD04AE-54A2-D1F5-AA76-24521242B2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E8709-E756-487B-B321-311AF54534BA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7A64D732-1F8C-FA5A-3979-624715BB8F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B20F793D-7068-7AC5-59B4-0456EA0022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8EAEAB-C973-47A9-A761-22D931E43D0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1837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1" y="0"/>
            <a:ext cx="2789767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4" y="0"/>
            <a:ext cx="816821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110EE279-6A95-28D3-FD02-28B6B3ED3F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1A09E-A6C2-4DF8-BEC1-17980C3B62BA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4A7E1944-4D25-9575-F41B-A7561EFACA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60321EB0-D81F-6689-51BA-D89E4905E5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903D12-E4B8-4785-BEC6-A145B84C966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6389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1133" y="0"/>
            <a:ext cx="11159067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609600" y="1439864"/>
            <a:ext cx="11152717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DAC323BB-B177-424F-C999-84EC186433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FED98-B8A1-4EAA-8FC4-67E3C45D32EB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574E09B4-AA0C-247C-4085-AA029994F7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FEC58E49-2D5C-563F-6B31-AE3455D44E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C3B80A-48D5-4E37-8685-23F547544E1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7530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4CB18E08-3D76-2468-40E4-7E4D4A6ADB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F4B5B-33F1-48B2-B295-940042DE783A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042A6470-D61D-A75C-0B0A-C254E72B8D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0E7C41A5-D179-C5C5-EE1E-95D7029277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4346E5-6EB7-49E9-83CF-C79402588C1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1785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8E0EFB56-503D-2BEA-C675-A11D6F41F0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2A2E9-D727-40B4-967F-998CD670540D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13CCDF90-7821-ACDF-BA25-093EDD631C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487B2914-5466-AA9C-A357-B5DE8705DF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F120B2-8918-404D-AAC3-8908C4ADC00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87800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64390300-A8A7-659E-33B7-23F01EB1E7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19B9C-E2D1-4DE8-83E5-4E90E009DAC2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351472A8-5E32-4249-A9E5-DAEF639AFE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9D3F493E-225D-DFBA-4C90-088C3BED74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64BCC7-CDAF-455D-BE32-5A4194A847B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805749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1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1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23">
            <a:extLst>
              <a:ext uri="{FF2B5EF4-FFF2-40B4-BE49-F238E27FC236}">
                <a16:creationId xmlns:a16="http://schemas.microsoft.com/office/drawing/2014/main" id="{35D5A0B4-6C11-C764-A84D-07166A99DD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2BD86-DE98-4016-8287-21BD02BA666F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25E31B2C-03E2-D75B-09D2-BCDC2B1535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DBCB1D70-CA39-4E80-05D4-997C99E605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CDC9C3-0281-4EFC-A147-129F806471A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03713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892F1C1F-BD53-002B-D943-A67C98F700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119AC-E3A4-4DDF-BC75-DD9E08D870D7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A96AEBA7-2844-7038-1A05-730A817FEE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652D7334-77EE-BAD1-5A19-5B53F12E2E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0FB405-8434-4886-ADF3-E5C018A5D76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78994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23">
            <a:extLst>
              <a:ext uri="{FF2B5EF4-FFF2-40B4-BE49-F238E27FC236}">
                <a16:creationId xmlns:a16="http://schemas.microsoft.com/office/drawing/2014/main" id="{1821C6D7-29B9-FCAC-A9A2-1355C6D39C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A87D7-25AF-4693-834A-2D2187879B5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4" name="Rectangle 24">
            <a:extLst>
              <a:ext uri="{FF2B5EF4-FFF2-40B4-BE49-F238E27FC236}">
                <a16:creationId xmlns:a16="http://schemas.microsoft.com/office/drawing/2014/main" id="{B454D10F-453F-CE70-E0D1-610976A1A6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25">
            <a:extLst>
              <a:ext uri="{FF2B5EF4-FFF2-40B4-BE49-F238E27FC236}">
                <a16:creationId xmlns:a16="http://schemas.microsoft.com/office/drawing/2014/main" id="{80CD7A17-A375-46DE-020D-14078D89D7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A543E8-4631-493C-8252-2F87EF4C506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9741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>
            <a:extLst>
              <a:ext uri="{FF2B5EF4-FFF2-40B4-BE49-F238E27FC236}">
                <a16:creationId xmlns:a16="http://schemas.microsoft.com/office/drawing/2014/main" id="{9547E8C9-3AB6-8D95-506A-2F9FFD6281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3DB4B-9683-4760-8BBC-33CBE87ADAC9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3" name="Rectangle 24">
            <a:extLst>
              <a:ext uri="{FF2B5EF4-FFF2-40B4-BE49-F238E27FC236}">
                <a16:creationId xmlns:a16="http://schemas.microsoft.com/office/drawing/2014/main" id="{0AC2526B-32E0-2FB4-32CE-A6D1B43550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25">
            <a:extLst>
              <a:ext uri="{FF2B5EF4-FFF2-40B4-BE49-F238E27FC236}">
                <a16:creationId xmlns:a16="http://schemas.microsoft.com/office/drawing/2014/main" id="{30920FE7-8594-95FD-8497-AF8338F995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92A94E-FDEF-4520-BCB1-3B218F5013A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35556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3">
            <a:extLst>
              <a:ext uri="{FF2B5EF4-FFF2-40B4-BE49-F238E27FC236}">
                <a16:creationId xmlns:a16="http://schemas.microsoft.com/office/drawing/2014/main" id="{3D07A11E-047A-92AA-52FB-81A5C4BF5D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D522D-5436-4877-A743-6D46DB9BBD10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4F47B8C2-999E-85F4-3649-063F4EE7D3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CB13262B-9176-813A-6A84-E67F5BE1F8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98DD02-0942-4AFC-8C74-4F51F4A862C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36449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3">
            <a:extLst>
              <a:ext uri="{FF2B5EF4-FFF2-40B4-BE49-F238E27FC236}">
                <a16:creationId xmlns:a16="http://schemas.microsoft.com/office/drawing/2014/main" id="{2A8E647A-CB61-58E6-A4C1-CD5B65E5E5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5DD03-F337-4829-86FC-BC69ACD06BC7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FA37039D-6464-242E-5355-B312B8390D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D8559A7D-7E3E-84DC-2D3F-94915D8947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5B0F51-EA82-4BEF-A1A1-FDE65A83263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82888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33EFA929-212C-1D91-B07B-FD40869970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8313C-E011-467E-BB03-C7FE2EA2AB9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A9B17F86-6BE8-C05C-81FF-C13BAEF278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86B96696-E001-460B-9752-4332F18DF8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DD59C2-E665-4D7B-8491-088CAD23AA9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5629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1" y="0"/>
            <a:ext cx="2789767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4" y="0"/>
            <a:ext cx="816821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928E2052-4A8A-804B-E64C-DC28EEA36B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AD33D-B9A1-4F06-B8B1-EC1F965F34D5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08BB4416-DE5C-C7C2-FA5A-32E60A4270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A57E102D-FFE6-C014-3786-BCB349E55A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114583-E890-4543-9F3C-789010C76EF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7853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2">
            <a:extLst>
              <a:ext uri="{FF2B5EF4-FFF2-40B4-BE49-F238E27FC236}">
                <a16:creationId xmlns:a16="http://schemas.microsoft.com/office/drawing/2014/main" id="{460B3267-B3FA-D7CC-E189-B1DE520B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endParaRPr lang="zh-TW" altLang="en-US" b="0"/>
          </a:p>
        </p:txBody>
      </p:sp>
      <p:sp>
        <p:nvSpPr>
          <p:cNvPr id="1027" name="Rectangle 43">
            <a:extLst>
              <a:ext uri="{FF2B5EF4-FFF2-40B4-BE49-F238E27FC236}">
                <a16:creationId xmlns:a16="http://schemas.microsoft.com/office/drawing/2014/main" id="{4F6F8C62-5658-2EFF-364C-C11C3867F8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0"/>
            <a:ext cx="1115906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4">
            <a:extLst>
              <a:ext uri="{FF2B5EF4-FFF2-40B4-BE49-F238E27FC236}">
                <a16:creationId xmlns:a16="http://schemas.microsoft.com/office/drawing/2014/main" id="{C7C0B7BB-C6BC-EB32-340C-497060E490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39864"/>
            <a:ext cx="11152717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9741" name="Rectangle 45">
            <a:extLst>
              <a:ext uri="{FF2B5EF4-FFF2-40B4-BE49-F238E27FC236}">
                <a16:creationId xmlns:a16="http://schemas.microsoft.com/office/drawing/2014/main" id="{40C088BB-5AB8-D380-14B5-FEF61230D65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57634" y="6619876"/>
            <a:ext cx="24003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bg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6FDC3326-4F29-4573-8563-8BC8B1273819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29742" name="Rectangle 46">
            <a:extLst>
              <a:ext uri="{FF2B5EF4-FFF2-40B4-BE49-F238E27FC236}">
                <a16:creationId xmlns:a16="http://schemas.microsoft.com/office/drawing/2014/main" id="{8BED5EAB-4916-D8D0-C8F9-4CBA37DE8BD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76"/>
            <a:ext cx="8128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9743" name="Rectangle 47">
            <a:extLst>
              <a:ext uri="{FF2B5EF4-FFF2-40B4-BE49-F238E27FC236}">
                <a16:creationId xmlns:a16="http://schemas.microsoft.com/office/drawing/2014/main" id="{D6EB5B60-88BD-D065-9081-74A77B83CFC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 b="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fld id="{068B97D8-5C57-4E0A-A562-14D1F2FFEDD8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29744" name="Text Box 48">
            <a:extLst>
              <a:ext uri="{FF2B5EF4-FFF2-40B4-BE49-F238E27FC236}">
                <a16:creationId xmlns:a16="http://schemas.microsoft.com/office/drawing/2014/main" id="{72CA8348-96B7-ED9A-36E7-2D16B25C2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646863"/>
            <a:ext cx="303953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l" eaLnBrk="1" hangingPunct="1">
              <a:defRPr/>
            </a:pPr>
            <a:r>
              <a:rPr lang="en-US" altLang="zh-TW" sz="900" b="0">
                <a:solidFill>
                  <a:schemeClr val="bg1"/>
                </a:solidFill>
                <a:ea typeface="微軟正黑體" pitchFamily="34" charset="-120"/>
              </a:rPr>
              <a:t>Copyright 2014 ITRI </a:t>
            </a:r>
            <a:r>
              <a:rPr lang="zh-TW" altLang="en-US" sz="900" b="0">
                <a:solidFill>
                  <a:schemeClr val="bg1"/>
                </a:solidFill>
                <a:ea typeface="微軟正黑體" pitchFamily="34" charset="-120"/>
              </a:rPr>
              <a:t>工業技術研究院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7">
            <a:extLst>
              <a:ext uri="{FF2B5EF4-FFF2-40B4-BE49-F238E27FC236}">
                <a16:creationId xmlns:a16="http://schemas.microsoft.com/office/drawing/2014/main" id="{30873CCF-0731-88A4-58AB-5CA5C73A7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endParaRPr lang="zh-TW" altLang="en-US" b="0"/>
          </a:p>
        </p:txBody>
      </p:sp>
      <p:pic>
        <p:nvPicPr>
          <p:cNvPr id="2051" name="Picture 28" descr="itri_CEL_A">
            <a:extLst>
              <a:ext uri="{FF2B5EF4-FFF2-40B4-BE49-F238E27FC236}">
                <a16:creationId xmlns:a16="http://schemas.microsoft.com/office/drawing/2014/main" id="{7CA9823F-030A-A762-8EF9-4BDDEB3BC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34" y="354013"/>
            <a:ext cx="3536951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30">
            <a:extLst>
              <a:ext uri="{FF2B5EF4-FFF2-40B4-BE49-F238E27FC236}">
                <a16:creationId xmlns:a16="http://schemas.microsoft.com/office/drawing/2014/main" id="{483E6559-1422-68CA-77B6-AE2A319620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646863"/>
            <a:ext cx="303953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l" eaLnBrk="1" hangingPunct="1">
              <a:defRPr/>
            </a:pPr>
            <a:r>
              <a:rPr lang="en-US" altLang="zh-TW" sz="900" b="0">
                <a:solidFill>
                  <a:schemeClr val="bg1"/>
                </a:solidFill>
              </a:rPr>
              <a:t>Copyright 2009 ITRI </a:t>
            </a:r>
            <a:r>
              <a:rPr lang="zh-TW" altLang="en-US" sz="900" b="0">
                <a:solidFill>
                  <a:schemeClr val="bg1"/>
                </a:solidFill>
              </a:rPr>
              <a:t>工業技術研究院</a:t>
            </a:r>
          </a:p>
        </p:txBody>
      </p:sp>
      <p:sp>
        <p:nvSpPr>
          <p:cNvPr id="2053" name="Rectangle 43">
            <a:extLst>
              <a:ext uri="{FF2B5EF4-FFF2-40B4-BE49-F238E27FC236}">
                <a16:creationId xmlns:a16="http://schemas.microsoft.com/office/drawing/2014/main" id="{02AE2584-1C90-3C56-32AF-F2E94E3FFD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0"/>
            <a:ext cx="1115906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4" name="Rectangle 44">
            <a:extLst>
              <a:ext uri="{FF2B5EF4-FFF2-40B4-BE49-F238E27FC236}">
                <a16:creationId xmlns:a16="http://schemas.microsoft.com/office/drawing/2014/main" id="{D8E3A9F2-D87B-BBBC-47C4-7F9FC40AD2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39864"/>
            <a:ext cx="11152717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6" name="Rectangle 23">
            <a:extLst>
              <a:ext uri="{FF2B5EF4-FFF2-40B4-BE49-F238E27FC236}">
                <a16:creationId xmlns:a16="http://schemas.microsoft.com/office/drawing/2014/main" id="{E25920A8-8254-D516-232E-25E06FFC478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1" y="5037138"/>
            <a:ext cx="2844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chemeClr val="bg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CEBCBC8B-98E9-40CD-9941-C496F3B8360C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id="{62C7857A-E9B7-A147-7A05-BBFDACB8F08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91000" y="6381750"/>
            <a:ext cx="3860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chemeClr val="bg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925E159B-7457-0E67-42AE-4771F707E4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821333" y="6245226"/>
            <a:ext cx="1102784" cy="6127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fld id="{43AE4A31-4E2A-4709-B057-8AFE0D890EA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>
            <a:extLst>
              <a:ext uri="{FF2B5EF4-FFF2-40B4-BE49-F238E27FC236}">
                <a16:creationId xmlns:a16="http://schemas.microsoft.com/office/drawing/2014/main" id="{218C2EB5-4561-4D9E-C46C-1CD4D9B88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3425" y="2825750"/>
            <a:ext cx="8369300" cy="1206500"/>
          </a:xfrm>
        </p:spPr>
        <p:txBody>
          <a:bodyPr/>
          <a:lstStyle/>
          <a:p>
            <a:pPr algn="ctr" eaLnBrk="1" hangingPunct="1">
              <a:spcBef>
                <a:spcPts val="2400"/>
              </a:spcBef>
              <a:spcAft>
                <a:spcPts val="1800"/>
              </a:spcAft>
              <a:defRPr/>
            </a:pPr>
            <a:r>
              <a:rPr lang="zh-TW" altLang="en-US" sz="3600" b="1">
                <a:solidFill>
                  <a:schemeClr val="tx1"/>
                </a:solidFill>
                <a:latin typeface="+mj-ea"/>
              </a:rPr>
              <a:t>中興綜研餐廳外場空間優化</a:t>
            </a:r>
            <a:br>
              <a:rPr lang="zh-TW" altLang="en-US" sz="3600" b="1">
                <a:solidFill>
                  <a:schemeClr val="tx1"/>
                </a:solidFill>
                <a:latin typeface="+mj-ea"/>
              </a:rPr>
            </a:br>
            <a:r>
              <a:rPr lang="zh-TW" altLang="en-US" sz="3200" b="1">
                <a:solidFill>
                  <a:schemeClr val="tx1"/>
                </a:solidFill>
                <a:latin typeface="+mj-ea"/>
              </a:rPr>
              <a:t>委託規劃設計需求說明書</a:t>
            </a: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E79BD8E6-3140-3831-EB7A-06E5C9F80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B02C53C7-ED1C-4C42-9B64-D42202E5B682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3076" name="Rectangle 5">
            <a:extLst>
              <a:ext uri="{FF2B5EF4-FFF2-40B4-BE49-F238E27FC236}">
                <a16:creationId xmlns:a16="http://schemas.microsoft.com/office/drawing/2014/main" id="{3BDB6DC7-9CAF-7876-668A-E5C753FA3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3425" y="2344738"/>
            <a:ext cx="8335962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>
            <a:extLst>
              <a:ext uri="{FF2B5EF4-FFF2-40B4-BE49-F238E27FC236}">
                <a16:creationId xmlns:a16="http://schemas.microsoft.com/office/drawing/2014/main" id="{1D1F0A1C-E5FB-AA2E-62A1-3B017C925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850" y="314325"/>
            <a:ext cx="8369300" cy="1206500"/>
          </a:xfrm>
        </p:spPr>
        <p:txBody>
          <a:bodyPr/>
          <a:lstStyle/>
          <a:p>
            <a:pPr algn="ctr" eaLnBrk="1" hangingPunct="1"/>
            <a:r>
              <a:rPr lang="zh-TW" altLang="en-US" sz="2800" b="1">
                <a:solidFill>
                  <a:schemeClr val="tx1"/>
                </a:solidFill>
                <a:latin typeface="微軟正黑體" panose="020B0604030504040204" pitchFamily="34" charset="-120"/>
              </a:rPr>
              <a:t>目  錄</a:t>
            </a:r>
            <a:br>
              <a:rPr lang="zh-TW" altLang="en-US" sz="2800">
                <a:solidFill>
                  <a:schemeClr val="tx1"/>
                </a:solidFill>
                <a:latin typeface="微軟正黑體" panose="020B0604030504040204" pitchFamily="34" charset="-120"/>
              </a:rPr>
            </a:br>
            <a:endParaRPr lang="zh-TW" altLang="en-US" sz="280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FFFEE93B-CA86-B35E-54C8-CD135A404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0051A9B0-AD86-4490-A58A-C4F995C0AF7C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2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4100" name="Rectangle 6">
            <a:extLst>
              <a:ext uri="{FF2B5EF4-FFF2-40B4-BE49-F238E27FC236}">
                <a16:creationId xmlns:a16="http://schemas.microsoft.com/office/drawing/2014/main" id="{81701A03-99DF-28DE-FC7D-769F27050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3739" y="863601"/>
            <a:ext cx="6154737" cy="419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 defTabSz="1279525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 defTabSz="1279525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 defTabSz="1279525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 defTabSz="1279525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 defTabSz="1279525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kumimoji="0" lang="zh-TW" altLang="en-US" sz="2000" b="0">
                <a:latin typeface="+mj-ea"/>
                <a:ea typeface="+mj-ea"/>
              </a:rPr>
              <a:t>壹 </a:t>
            </a:r>
            <a:r>
              <a:rPr kumimoji="0" lang="en-US" altLang="zh-TW" sz="2000" b="0">
                <a:latin typeface="+mj-ea"/>
                <a:ea typeface="+mj-ea"/>
              </a:rPr>
              <a:t>. </a:t>
            </a:r>
            <a:r>
              <a:rPr kumimoji="0" lang="zh-TW" altLang="en-US" sz="2000" b="0">
                <a:latin typeface="+mj-ea"/>
                <a:ea typeface="+mj-ea"/>
              </a:rPr>
              <a:t>規</a:t>
            </a:r>
            <a:r>
              <a:rPr lang="zh-TW" altLang="en-US" sz="2000" b="0">
                <a:latin typeface="+mj-ea"/>
                <a:ea typeface="+mj-ea"/>
              </a:rPr>
              <a:t>劃設計內容概述與經費</a:t>
            </a:r>
            <a:r>
              <a:rPr lang="en-US" altLang="zh-TW" sz="2000" b="0">
                <a:latin typeface="+mj-ea"/>
                <a:ea typeface="+mj-ea"/>
              </a:rPr>
              <a:t>…………..……3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</a:rPr>
              <a:t>貳 </a:t>
            </a:r>
            <a:r>
              <a:rPr lang="en-US" altLang="zh-TW" sz="2000" b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履約內容  </a:t>
            </a:r>
            <a:r>
              <a:rPr lang="en-US" altLang="zh-TW" sz="2000" b="0">
                <a:latin typeface="+mj-ea"/>
                <a:ea typeface="+mj-ea"/>
              </a:rPr>
              <a:t>……………………….……………..3</a:t>
            </a:r>
            <a:endParaRPr lang="zh-TW" altLang="en-US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</a:rPr>
              <a:t>參 </a:t>
            </a:r>
            <a:r>
              <a:rPr lang="en-US" altLang="zh-TW" sz="2000" b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需求規劃    </a:t>
            </a:r>
            <a:r>
              <a:rPr lang="en-US" altLang="zh-TW" sz="2000" b="0">
                <a:latin typeface="+mj-ea"/>
                <a:ea typeface="+mj-ea"/>
              </a:rPr>
              <a:t>…………………………….………4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</a:rPr>
              <a:t>肆 </a:t>
            </a:r>
            <a:r>
              <a:rPr lang="en-US" altLang="zh-TW" sz="2000" b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廠商資格</a:t>
            </a:r>
            <a:r>
              <a:rPr lang="en-US" altLang="zh-TW" sz="2000" b="0">
                <a:latin typeface="+mj-ea"/>
                <a:ea typeface="+mj-ea"/>
              </a:rPr>
              <a:t>………………………………..………5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</a:rPr>
              <a:t>伍 </a:t>
            </a:r>
            <a:r>
              <a:rPr lang="en-US" altLang="zh-TW" sz="2000" b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預定時程</a:t>
            </a:r>
            <a:r>
              <a:rPr lang="en-US" altLang="zh-TW" sz="2000" b="0">
                <a:latin typeface="+mj-ea"/>
                <a:ea typeface="+mj-ea"/>
              </a:rPr>
              <a:t>………………………………..………5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</a:rPr>
              <a:t>陸 </a:t>
            </a:r>
            <a:r>
              <a:rPr lang="en-US" altLang="zh-TW" sz="2000" b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廠商服務書圖說規範</a:t>
            </a:r>
            <a:r>
              <a:rPr lang="en-US" altLang="zh-TW" sz="2000" b="0">
                <a:latin typeface="+mj-ea"/>
                <a:ea typeface="+mj-ea"/>
              </a:rPr>
              <a:t>………………………6</a:t>
            </a:r>
            <a:endParaRPr lang="zh-TW" altLang="en-US" sz="2000" b="0">
              <a:latin typeface="+mj-ea"/>
              <a:ea typeface="+mj-ea"/>
              <a:sym typeface="Wingdings" panose="05000000000000000000" pitchFamily="2" charset="2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</a:rPr>
              <a:t>柒 </a:t>
            </a:r>
            <a:r>
              <a:rPr lang="en-US" altLang="zh-TW" sz="2000" b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規劃設計評選標準</a:t>
            </a:r>
            <a:r>
              <a:rPr lang="en-US" altLang="zh-TW" sz="2000" b="0">
                <a:latin typeface="+mj-ea"/>
                <a:ea typeface="+mj-ea"/>
              </a:rPr>
              <a:t>………………….………8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>
              <a:latin typeface="+mj-ea"/>
              <a:ea typeface="+mj-ea"/>
              <a:sym typeface="Wingdings" panose="05000000000000000000" pitchFamily="2" charset="2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>
                <a:latin typeface="+mj-ea"/>
                <a:ea typeface="+mj-ea"/>
                <a:sym typeface="Wingdings" panose="05000000000000000000" pitchFamily="2" charset="2"/>
              </a:rPr>
              <a:t>       附件    </a:t>
            </a:r>
            <a:r>
              <a:rPr lang="en-US" altLang="zh-TW" sz="2000" b="0">
                <a:latin typeface="+mj-ea"/>
                <a:ea typeface="+mj-ea"/>
              </a:rPr>
              <a:t>……………………………………...……9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78BF890-B28F-9855-78FF-4D55426FC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14AF103-6DAE-4A30-90DD-56DA69DB6494}" type="slidenum">
              <a:rPr lang="en-US" altLang="zh-TW" b="0">
                <a:ea typeface="微軟正黑體" panose="020B0604030504040204" pitchFamily="34" charset="-120"/>
              </a:rPr>
              <a:pPr/>
              <a:t>3</a:t>
            </a:fld>
            <a:endParaRPr lang="en-US" altLang="zh-TW" b="0">
              <a:ea typeface="微軟正黑體" panose="020B0604030504040204" pitchFamily="34" charset="-120"/>
            </a:endParaRPr>
          </a:p>
        </p:txBody>
      </p:sp>
      <p:sp>
        <p:nvSpPr>
          <p:cNvPr id="5123" name="Rectangle 5">
            <a:extLst>
              <a:ext uri="{FF2B5EF4-FFF2-40B4-BE49-F238E27FC236}">
                <a16:creationId xmlns:a16="http://schemas.microsoft.com/office/drawing/2014/main" id="{FB82E762-01F8-2290-2892-0E9C70031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372" y="1072716"/>
            <a:ext cx="10350056" cy="4819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400" kern="2000">
                <a:latin typeface="微軟正黑體" panose="020B0604030504040204" pitchFamily="34" charset="-120"/>
              </a:rPr>
              <a:t>壹、規劃設計內容概述與經費</a:t>
            </a:r>
          </a:p>
          <a:p>
            <a:pPr marL="446088">
              <a:lnSpc>
                <a:spcPts val="3000"/>
              </a:lnSpc>
              <a:spcBef>
                <a:spcPts val="1200"/>
              </a:spcBef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本案針對美食街用餐空間進行整體規劃設計，規劃內容包含餐畢倒廚餘動線、座位分區、家具、照明及軟裝設計，並融入企業文化元素，營造舒適、具一致性及彈性的用餐環境。</a:t>
            </a:r>
            <a:br>
              <a:rPr lang="en-US" altLang="zh-TW" sz="1800" b="0" kern="2000">
                <a:latin typeface="微軟正黑體" panose="020B0604030504040204" pitchFamily="34" charset="-120"/>
              </a:rPr>
            </a:br>
            <a:r>
              <a:rPr lang="zh-TW" altLang="en-US" sz="1800" b="0" kern="2000">
                <a:latin typeface="微軟正黑體" panose="020B0604030504040204" pitchFamily="34" charset="-120"/>
              </a:rPr>
              <a:t>本案設計</a:t>
            </a:r>
            <a:r>
              <a:rPr lang="en-US" altLang="zh-TW" sz="1800" b="0" kern="2000">
                <a:latin typeface="微軟正黑體" panose="020B0604030504040204" pitchFamily="34" charset="-120"/>
              </a:rPr>
              <a:t>+</a:t>
            </a:r>
            <a:r>
              <a:rPr lang="zh-TW" altLang="en-US" sz="1800" b="0" kern="2000">
                <a:latin typeface="微軟正黑體" panose="020B0604030504040204" pitchFamily="34" charset="-120"/>
              </a:rPr>
              <a:t>監造費合計</a:t>
            </a:r>
            <a:r>
              <a:rPr lang="en-US" altLang="zh-TW" sz="1800" b="0" kern="2000">
                <a:latin typeface="微軟正黑體" panose="020B0604030504040204" pitchFamily="34" charset="-120"/>
              </a:rPr>
              <a:t>55</a:t>
            </a:r>
            <a:r>
              <a:rPr lang="zh-TW" altLang="en-US" sz="1800" b="0" kern="2000">
                <a:latin typeface="微軟正黑體" panose="020B0604030504040204" pitchFamily="34" charset="-120"/>
              </a:rPr>
              <a:t>萬元。</a:t>
            </a:r>
            <a:br>
              <a:rPr lang="en-US" altLang="zh-TW" sz="1800" b="0" kern="2000">
                <a:latin typeface="微軟正黑體" panose="020B0604030504040204" pitchFamily="34" charset="-120"/>
              </a:rPr>
            </a:br>
            <a:endParaRPr lang="zh-TW" altLang="en-US" sz="1800" b="0" kern="2000">
              <a:latin typeface="微軟正黑體" panose="020B0604030504040204" pitchFamily="34" charset="-120"/>
            </a:endParaRP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400" kern="2000">
                <a:latin typeface="微軟正黑體" panose="020B0604030504040204" pitchFamily="34" charset="-120"/>
              </a:rPr>
              <a:t>貳、履約內容</a:t>
            </a:r>
            <a:endParaRPr lang="en-US" altLang="zh-TW" sz="2400" kern="2000">
              <a:latin typeface="微軟正黑體" panose="020B0604030504040204" pitchFamily="34" charset="-120"/>
            </a:endParaRP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服務酬金上限依「建築物工程技術服務建造費用百分比」為準。工作內容包含工程發包圖說、工程標單、申辦建造執照、監造等。</a:t>
            </a: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廠商應完成本說明書所列各項需求，包含有關之水電、空調、消防、門禁、及其他附屬設施之規劃設計。</a:t>
            </a: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施工地點為本院新竹中興院區。</a:t>
            </a: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規劃設計內容應符合建築相關法規規定。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投影片編號版面配置區 3">
            <a:extLst>
              <a:ext uri="{FF2B5EF4-FFF2-40B4-BE49-F238E27FC236}">
                <a16:creationId xmlns:a16="http://schemas.microsoft.com/office/drawing/2014/main" id="{B66A43B6-3467-6596-0B75-CCC341046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2C94BBAD-AAD6-4DF6-9845-AF6BEAC38468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4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6147" name="Rectangle 4">
            <a:extLst>
              <a:ext uri="{FF2B5EF4-FFF2-40B4-BE49-F238E27FC236}">
                <a16:creationId xmlns:a16="http://schemas.microsoft.com/office/drawing/2014/main" id="{2F145054-8573-E593-ED09-43484DCE5C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6013" y="280148"/>
            <a:ext cx="2031325" cy="495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參、需求規劃</a:t>
            </a:r>
            <a:endParaRPr lang="en-US" altLang="zh-TW" sz="1800" b="0">
              <a:latin typeface="微軟正黑體" panose="020B0604030504040204" pitchFamily="34" charset="-120"/>
            </a:endParaRPr>
          </a:p>
        </p:txBody>
      </p:sp>
      <p:sp>
        <p:nvSpPr>
          <p:cNvPr id="6148" name="Rectangle 1217">
            <a:extLst>
              <a:ext uri="{FF2B5EF4-FFF2-40B4-BE49-F238E27FC236}">
                <a16:creationId xmlns:a16="http://schemas.microsoft.com/office/drawing/2014/main" id="{4C68102C-4429-450C-880B-C2E0CDC56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0075" y="6170613"/>
            <a:ext cx="215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900" b="0">
                <a:solidFill>
                  <a:srgbClr val="000080"/>
                </a:solidFill>
                <a:ea typeface="新細明體" panose="02020500000000000000" pitchFamily="18" charset="-120"/>
                <a:cs typeface="Arial" panose="020B0604020202020204" pitchFamily="34" charset="0"/>
              </a:rPr>
              <a:t> </a:t>
            </a:r>
            <a:endParaRPr lang="zh-TW" altLang="en-US" sz="1800" b="0"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9898ECE-2F9D-DE13-B8EB-080774F3C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9982"/>
            <a:ext cx="2127792" cy="3368564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4D174FCE-C713-B171-F26A-D1B48F0B53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991070"/>
              </p:ext>
            </p:extLst>
          </p:nvPr>
        </p:nvGraphicFramePr>
        <p:xfrm>
          <a:off x="2473692" y="899603"/>
          <a:ext cx="8162224" cy="5255282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3224464">
                  <a:extLst>
                    <a:ext uri="{9D8B030D-6E8A-4147-A177-3AD203B41FA5}">
                      <a16:colId xmlns:a16="http://schemas.microsoft.com/office/drawing/2014/main" val="2818944385"/>
                    </a:ext>
                  </a:extLst>
                </a:gridCol>
                <a:gridCol w="4937760">
                  <a:extLst>
                    <a:ext uri="{9D8B030D-6E8A-4147-A177-3AD203B41FA5}">
                      <a16:colId xmlns:a16="http://schemas.microsoft.com/office/drawing/2014/main" val="1727852158"/>
                    </a:ext>
                  </a:extLst>
                </a:gridCol>
              </a:tblGrid>
              <a:tr h="12555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TW" altLang="en-US" sz="1600" b="1">
                          <a:solidFill>
                            <a:srgbClr val="FFFFFF"/>
                          </a:solidFill>
                        </a:rPr>
                        <a:t>項目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</a:lnB>
                    <a:solidFill>
                      <a:srgbClr val="1F4E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TW" altLang="en-US" sz="1600" b="1">
                          <a:solidFill>
                            <a:srgbClr val="FFFFFF"/>
                          </a:solidFill>
                        </a:rPr>
                        <a:t>機能、使用模式及相關說明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745272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館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A-3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A-1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區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zh-TW" altLang="en-US" sz="1600"/>
                        <a:t>空間整體規劃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951269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、天花板優化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zh-TW" altLang="en-US" sz="1600"/>
                        <a:t>優化天花板造型、照明及既有設備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958899"/>
                  </a:ext>
                </a:extLst>
              </a:tr>
              <a:tr h="475702">
                <a:tc gridSpan="2">
                  <a:txBody>
                    <a:bodyPr/>
                    <a:lstStyle/>
                    <a:p>
                      <a:pPr marL="266700" marR="0" lvl="0" indent="-266700" algn="just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、回收區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9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238754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造型牆美化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標示一致性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美化造型牆，統一回收分類標示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696503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整體空間配置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加入市集區域彈性使用機能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59315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 洗手區：內場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*2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、外場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*2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加入洗手區配置及使用動線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6946823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清潔人員作業區環境改善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改善餐具、清潔工具收納台面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471602"/>
                  </a:ext>
                </a:extLst>
              </a:tr>
              <a:tr h="475702">
                <a:tc gridSpan="2">
                  <a:txBody>
                    <a:bodyPr/>
                    <a:lstStyle/>
                    <a:p>
                      <a:pPr marL="266700" marR="0" lvl="0" indent="-266700" algn="just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、傢俱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9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475799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吧台設計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窗邊規劃單人座位區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5685808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沙發、桌椅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各區規劃</a:t>
                      </a:r>
                      <a:r>
                        <a:rPr lang="en-US" altLang="zh-TW" sz="1600"/>
                        <a:t>100</a:t>
                      </a:r>
                      <a:r>
                        <a:rPr lang="zh-TW" altLang="en-US" sz="1600"/>
                        <a:t>席，兩區共</a:t>
                      </a:r>
                      <a:r>
                        <a:rPr lang="en-US" altLang="zh-TW" sz="1600"/>
                        <a:t>200</a:t>
                      </a:r>
                      <a:r>
                        <a:rPr lang="zh-TW" altLang="en-US" sz="1600"/>
                        <a:t>席，並選用組合式桌椅，可依使用人數彈性拼組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48203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EBA23AFD-5CD0-A9B3-BCF6-2BF1F67E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862A6F75-7771-4A63-871F-01F3FB9A79FD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5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7173" name="Rectangle 1147">
            <a:extLst>
              <a:ext uri="{FF2B5EF4-FFF2-40B4-BE49-F238E27FC236}">
                <a16:creationId xmlns:a16="http://schemas.microsoft.com/office/drawing/2014/main" id="{8236DA51-3521-9E12-45B6-4D3FDB1BE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5190" y="412381"/>
            <a:ext cx="9664810" cy="3192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肆、廠商資格：</a:t>
            </a:r>
            <a:br>
              <a:rPr lang="en-US" altLang="zh-TW" sz="2400">
                <a:latin typeface="微軟正黑體" panose="020B0604030504040204" pitchFamily="34" charset="-120"/>
              </a:rPr>
            </a:br>
            <a:r>
              <a:rPr lang="zh-TW" altLang="en-US" sz="2000" b="0">
                <a:latin typeface="微軟正黑體" panose="020B0604030504040204" pitchFamily="34" charset="-120"/>
              </a:rPr>
              <a:t>依法登記開業之建築師事務所；或領有有效之建築物室內裝修業登記證，且登記範圍包含專業設計業務之廠商。</a:t>
            </a:r>
            <a:endParaRPr lang="en-US" altLang="zh-TW" sz="2000" b="0">
              <a:latin typeface="微軟正黑體" panose="020B0604030504040204" pitchFamily="34" charset="-120"/>
            </a:endParaRPr>
          </a:p>
          <a:p>
            <a:pPr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伍</a:t>
            </a:r>
            <a:r>
              <a:rPr lang="zh-TW" altLang="zh-TW" sz="2400">
                <a:latin typeface="微軟正黑體" panose="020B0604030504040204" pitchFamily="34" charset="-120"/>
              </a:rPr>
              <a:t>、</a:t>
            </a:r>
            <a:r>
              <a:rPr lang="zh-TW" altLang="en-US" sz="2400">
                <a:latin typeface="微軟正黑體" panose="020B0604030504040204" pitchFamily="34" charset="-120"/>
              </a:rPr>
              <a:t>預定時程</a:t>
            </a:r>
            <a:endParaRPr lang="en-US" altLang="zh-TW" sz="2400">
              <a:latin typeface="微軟正黑體" panose="020B0604030504040204" pitchFamily="34" charset="-120"/>
            </a:endParaRPr>
          </a:p>
          <a:p>
            <a:pPr marL="342900" indent="-342900" eaLnBrk="1" hangingPunct="1">
              <a:lnSpc>
                <a:spcPts val="3500"/>
              </a:lnSpc>
              <a:spcBef>
                <a:spcPct val="0"/>
              </a:spcBef>
            </a:pPr>
            <a:r>
              <a:rPr lang="zh-TW" altLang="en-US" sz="2000" b="0">
                <a:latin typeface="微軟正黑體" panose="020B0604030504040204" pitchFamily="34" charset="-120"/>
              </a:rPr>
              <a:t>設計監造採購</a:t>
            </a:r>
            <a:r>
              <a:rPr lang="en-US" altLang="zh-TW" sz="2000" b="0">
                <a:latin typeface="微軟正黑體" panose="020B0604030504040204" pitchFamily="34" charset="-120"/>
              </a:rPr>
              <a:t>(</a:t>
            </a:r>
            <a:r>
              <a:rPr lang="zh-TW" altLang="en-US" sz="2000" b="0">
                <a:latin typeface="微軟正黑體" panose="020B0604030504040204" pitchFamily="34" charset="-120"/>
              </a:rPr>
              <a:t>設計監造規範書</a:t>
            </a:r>
            <a:r>
              <a:rPr lang="en-US" altLang="zh-TW" sz="2000" b="0">
                <a:latin typeface="微軟正黑體" panose="020B0604030504040204" pitchFamily="34" charset="-120"/>
              </a:rPr>
              <a:t>)</a:t>
            </a:r>
            <a:r>
              <a:rPr lang="zh-TW" altLang="en-US" sz="2000" b="0">
                <a:latin typeface="微軟正黑體" panose="020B0604030504040204" pitchFamily="34" charset="-120"/>
              </a:rPr>
              <a:t>／ 內部審查／決標：</a:t>
            </a:r>
            <a:r>
              <a:rPr lang="en-US" altLang="zh-TW" sz="2000" b="0">
                <a:latin typeface="微軟正黑體" panose="020B0604030504040204" pitchFamily="34" charset="-120"/>
              </a:rPr>
              <a:t>8/29</a:t>
            </a:r>
          </a:p>
          <a:p>
            <a:pPr marL="342900" indent="-342900" eaLnBrk="1" hangingPunct="1">
              <a:lnSpc>
                <a:spcPts val="3500"/>
              </a:lnSpc>
              <a:spcBef>
                <a:spcPct val="0"/>
              </a:spcBef>
            </a:pPr>
            <a:r>
              <a:rPr lang="zh-TW" altLang="en-US" sz="2000" b="0">
                <a:latin typeface="微軟正黑體" panose="020B0604030504040204" pitchFamily="34" charset="-120"/>
              </a:rPr>
              <a:t>設計＋發包圖／預算核定</a:t>
            </a:r>
            <a:r>
              <a:rPr lang="en-US" altLang="zh-TW" sz="2000" b="0">
                <a:latin typeface="微軟正黑體" panose="020B0604030504040204" pitchFamily="34" charset="-120"/>
              </a:rPr>
              <a:t>(</a:t>
            </a:r>
            <a:r>
              <a:rPr lang="zh-TW" altLang="en-US" sz="2000" b="0">
                <a:latin typeface="微軟正黑體" panose="020B0604030504040204" pitchFamily="34" charset="-120"/>
              </a:rPr>
              <a:t>包含向行政處處長報告*</a:t>
            </a:r>
            <a:r>
              <a:rPr lang="en-US" altLang="zh-TW" sz="2000" b="0">
                <a:latin typeface="微軟正黑體" panose="020B0604030504040204" pitchFamily="34" charset="-120"/>
              </a:rPr>
              <a:t>1</a:t>
            </a:r>
            <a:r>
              <a:rPr lang="zh-TW" altLang="en-US" sz="2000" b="0">
                <a:latin typeface="微軟正黑體" panose="020B0604030504040204" pitchFamily="34" charset="-120"/>
              </a:rPr>
              <a:t>次</a:t>
            </a:r>
            <a:r>
              <a:rPr lang="en-US" altLang="zh-TW" sz="2000" b="0">
                <a:latin typeface="微軟正黑體" panose="020B0604030504040204" pitchFamily="34" charset="-120"/>
              </a:rPr>
              <a:t>)</a:t>
            </a:r>
            <a:r>
              <a:rPr lang="zh-TW" altLang="en-US" sz="2000" b="0">
                <a:latin typeface="微軟正黑體" panose="020B0604030504040204" pitchFamily="34" charset="-120"/>
              </a:rPr>
              <a:t>：</a:t>
            </a:r>
            <a:r>
              <a:rPr lang="en-US" altLang="zh-TW" sz="2000" b="0">
                <a:latin typeface="微軟正黑體" panose="020B0604030504040204" pitchFamily="34" charset="-120"/>
              </a:rPr>
              <a:t>9/11</a:t>
            </a:r>
            <a:r>
              <a:rPr lang="zh-TW" altLang="en-US" sz="2000" b="0">
                <a:latin typeface="微軟正黑體" panose="020B0604030504040204" pitchFamily="34" charset="-120"/>
              </a:rPr>
              <a:t>核定</a:t>
            </a:r>
            <a:endParaRPr lang="en-US" altLang="zh-TW" sz="2400">
              <a:latin typeface="微軟正黑體" panose="020B0604030504040204" pitchFamily="34" charset="-120"/>
              <a:sym typeface="Wingdings" panose="05000000000000000000" pitchFamily="2" charset="2"/>
            </a:endParaRPr>
          </a:p>
          <a:p>
            <a:pPr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zh-TW" sz="2400">
              <a:latin typeface="微軟正黑體" panose="020B0604030504040204" pitchFamily="34" charset="-12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B85183E-77CD-8E1A-9175-DFD293A1CC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146017"/>
              </p:ext>
            </p:extLst>
          </p:nvPr>
        </p:nvGraphicFramePr>
        <p:xfrm>
          <a:off x="1461902" y="3370521"/>
          <a:ext cx="10111563" cy="305680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30693">
                  <a:extLst>
                    <a:ext uri="{9D8B030D-6E8A-4147-A177-3AD203B41FA5}">
                      <a16:colId xmlns:a16="http://schemas.microsoft.com/office/drawing/2014/main" val="4006774388"/>
                    </a:ext>
                  </a:extLst>
                </a:gridCol>
                <a:gridCol w="4856904">
                  <a:extLst>
                    <a:ext uri="{9D8B030D-6E8A-4147-A177-3AD203B41FA5}">
                      <a16:colId xmlns:a16="http://schemas.microsoft.com/office/drawing/2014/main" val="3139775731"/>
                    </a:ext>
                  </a:extLst>
                </a:gridCol>
                <a:gridCol w="1082353">
                  <a:extLst>
                    <a:ext uri="{9D8B030D-6E8A-4147-A177-3AD203B41FA5}">
                      <a16:colId xmlns:a16="http://schemas.microsoft.com/office/drawing/2014/main" val="1116243761"/>
                    </a:ext>
                  </a:extLst>
                </a:gridCol>
                <a:gridCol w="783208">
                  <a:extLst>
                    <a:ext uri="{9D8B030D-6E8A-4147-A177-3AD203B41FA5}">
                      <a16:colId xmlns:a16="http://schemas.microsoft.com/office/drawing/2014/main" val="130747477"/>
                    </a:ext>
                  </a:extLst>
                </a:gridCol>
                <a:gridCol w="1017138">
                  <a:extLst>
                    <a:ext uri="{9D8B030D-6E8A-4147-A177-3AD203B41FA5}">
                      <a16:colId xmlns:a16="http://schemas.microsoft.com/office/drawing/2014/main" val="3442091813"/>
                    </a:ext>
                  </a:extLst>
                </a:gridCol>
                <a:gridCol w="1941267">
                  <a:extLst>
                    <a:ext uri="{9D8B030D-6E8A-4147-A177-3AD203B41FA5}">
                      <a16:colId xmlns:a16="http://schemas.microsoft.com/office/drawing/2014/main" val="3037753556"/>
                    </a:ext>
                  </a:extLst>
                </a:gridCol>
              </a:tblGrid>
              <a:tr h="65783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項目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內容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開始時間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完成時間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預定天數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備註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31894290"/>
                  </a:ext>
                </a:extLst>
              </a:tr>
              <a:tr h="65783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設計監造採購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設計監造規範書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／ 內部審查／決標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8/20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8/29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10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恬芳／採購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557599279"/>
                  </a:ext>
                </a:extLst>
              </a:tr>
              <a:tr h="75439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設計＋發包圖／預算核定</a:t>
                      </a:r>
                      <a:b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</a:b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包含處長報告*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次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8/29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9/11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14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設計公司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837316468"/>
                  </a:ext>
                </a:extLst>
              </a:tr>
              <a:tr h="3289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工程招標／等標／決標（前置並行）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9/11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10/2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22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採購／設計公司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343881252"/>
                  </a:ext>
                </a:extLst>
              </a:tr>
              <a:tr h="3289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兩區同步施工＋監造（趕工）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10/2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12/15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75</a:t>
                      </a:r>
                      <a:endParaRPr lang="en-US" altLang="zh-TW" sz="1600" b="1" i="0" u="none" strike="noStrike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施工廠商／設計監造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06102333"/>
                  </a:ext>
                </a:extLst>
              </a:tr>
              <a:tr h="3289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查驗、缺失改善、正式驗收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12/15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12/20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6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恬芳／資材／監造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715676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74AAD0F-5141-1875-64D1-070675C2B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A12C0D70-307D-41BE-BC87-25086C993A84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6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8195" name="Rectangle 12">
            <a:extLst>
              <a:ext uri="{FF2B5EF4-FFF2-40B4-BE49-F238E27FC236}">
                <a16:creationId xmlns:a16="http://schemas.microsoft.com/office/drawing/2014/main" id="{B34C7465-ED9C-1534-E595-943A7A930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20663"/>
            <a:ext cx="8180388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陸</a:t>
            </a:r>
            <a:r>
              <a:rPr lang="zh-TW" altLang="zh-TW" sz="2400">
                <a:latin typeface="微軟正黑體" panose="020B0604030504040204" pitchFamily="34" charset="-120"/>
              </a:rPr>
              <a:t>、</a:t>
            </a:r>
            <a:r>
              <a:rPr lang="zh-TW" altLang="en-US" sz="2400">
                <a:latin typeface="微軟正黑體" panose="020B0604030504040204" pitchFamily="34" charset="-120"/>
              </a:rPr>
              <a:t>廠商服務書圖說規範</a:t>
            </a:r>
            <a:endParaRPr lang="en-US" altLang="zh-TW" sz="2400">
              <a:latin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sp>
        <p:nvSpPr>
          <p:cNvPr id="8196" name="Rectangle 14">
            <a:extLst>
              <a:ext uri="{FF2B5EF4-FFF2-40B4-BE49-F238E27FC236}">
                <a16:creationId xmlns:a16="http://schemas.microsoft.com/office/drawing/2014/main" id="{9ED773DB-7A1C-EC6D-84AA-809A7B23D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6725" y="1120468"/>
            <a:ext cx="8301038" cy="495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>
            <a:spAutoFit/>
          </a:bodyPr>
          <a:lstStyle>
            <a:lvl1pPr algn="l">
              <a:spcBef>
                <a:spcPct val="20000"/>
              </a:spcBef>
              <a:buChar char="•"/>
              <a:tabLst>
                <a:tab pos="1316038" algn="l"/>
              </a:tabLst>
              <a:defRPr kumimoji="1" sz="32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tabLst>
                <a:tab pos="1316038" algn="l"/>
              </a:tabLst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tabLst>
                <a:tab pos="1316038" algn="l"/>
              </a:tabLst>
              <a:defRPr kumimoji="1" sz="24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1800" b="0">
                <a:latin typeface="Times New Roman"/>
                <a:ea typeface="標楷體"/>
                <a:cs typeface="Times New Roman"/>
              </a:rPr>
              <a:t>    </a:t>
            </a:r>
            <a:r>
              <a:rPr lang="zh-TW" altLang="en-US" sz="1800">
                <a:latin typeface="微軟正黑體"/>
                <a:ea typeface="微軟正黑體"/>
              </a:rPr>
              <a:t>一、設計圖說及資料文件：每個設計團隊限一件設計作品參加內部審查。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US" altLang="zh-TW" sz="1800" b="0">
              <a:latin typeface="微軟正黑體" panose="020B0604030504040204" pitchFamily="34" charset="-120"/>
            </a:endParaRPr>
          </a:p>
          <a:p>
            <a:pPr lvl="1">
              <a:spcBef>
                <a:spcPct val="0"/>
              </a:spcBef>
              <a:buFontTx/>
              <a:buNone/>
              <a:defRPr/>
            </a:pPr>
            <a:r>
              <a:rPr lang="en-US" altLang="zh-TW" sz="1800">
                <a:latin typeface="微軟正黑體"/>
                <a:ea typeface="微軟正黑體"/>
              </a:rPr>
              <a:t>   (</a:t>
            </a:r>
            <a:r>
              <a:rPr lang="zh-TW" altLang="en-US" sz="1800">
                <a:latin typeface="微軟正黑體"/>
                <a:ea typeface="微軟正黑體"/>
              </a:rPr>
              <a:t>一</a:t>
            </a:r>
            <a:r>
              <a:rPr lang="en-US" altLang="zh-TW" sz="1800">
                <a:latin typeface="微軟正黑體"/>
                <a:ea typeface="微軟正黑體"/>
              </a:rPr>
              <a:t>) </a:t>
            </a:r>
            <a:r>
              <a:rPr lang="zh-TW" altLang="en-US" sz="1800">
                <a:latin typeface="微軟正黑體"/>
                <a:ea typeface="微軟正黑體"/>
              </a:rPr>
              <a:t>設計圖說及說明一式：紙本</a:t>
            </a:r>
            <a:r>
              <a:rPr lang="en-US" altLang="zh-TW" sz="1800">
                <a:latin typeface="微軟正黑體"/>
                <a:ea typeface="微軟正黑體"/>
              </a:rPr>
              <a:t>5</a:t>
            </a:r>
            <a:r>
              <a:rPr lang="zh-TW" altLang="en-US" sz="1800" b="0">
                <a:latin typeface="微軟正黑體"/>
                <a:ea typeface="微軟正黑體"/>
              </a:rPr>
              <a:t>份（</a:t>
            </a:r>
            <a:r>
              <a:rPr lang="en-US" altLang="zh-TW" sz="1800" b="0">
                <a:latin typeface="微軟正黑體"/>
                <a:ea typeface="微軟正黑體"/>
              </a:rPr>
              <a:t>A3</a:t>
            </a:r>
            <a:r>
              <a:rPr lang="zh-TW" altLang="en-US" sz="1800" b="0">
                <a:latin typeface="微軟正黑體"/>
                <a:ea typeface="微軟正黑體"/>
              </a:rPr>
              <a:t>尺寸）(另電子檔一份)</a:t>
            </a:r>
            <a:r>
              <a:rPr lang="zh-TW" altLang="en-US" sz="1400" b="0">
                <a:latin typeface="微軟正黑體"/>
                <a:ea typeface="微軟正黑體"/>
              </a:rPr>
              <a:t>。</a:t>
            </a:r>
          </a:p>
          <a:p>
            <a:pPr marL="1076325">
              <a:spcBef>
                <a:spcPts val="1200"/>
              </a:spcBef>
              <a:buNone/>
              <a:defRPr/>
            </a:pPr>
            <a:r>
              <a:rPr lang="zh-TW" altLang="en-US" sz="1800" b="0">
                <a:latin typeface="微軟正黑體" panose="020B0604030504040204" pitchFamily="34" charset="-120"/>
              </a:rPr>
              <a:t>正本乙份</a:t>
            </a:r>
            <a:r>
              <a:rPr lang="en-US" altLang="zh-TW" sz="1800" b="0">
                <a:latin typeface="微軟正黑體" panose="020B0604030504040204" pitchFamily="34" charset="-120"/>
              </a:rPr>
              <a:t>(</a:t>
            </a:r>
            <a:r>
              <a:rPr lang="zh-TW" altLang="en-US" sz="1800" b="0">
                <a:latin typeface="微軟正黑體" panose="020B0604030504040204" pitchFamily="34" charset="-120"/>
              </a:rPr>
              <a:t>應加蓋投標廠商印鑑及負責人或代表人之印章</a:t>
            </a:r>
            <a:r>
              <a:rPr lang="en-US" altLang="zh-TW" sz="1800" b="0">
                <a:latin typeface="微軟正黑體" panose="020B0604030504040204" pitchFamily="34" charset="-120"/>
              </a:rPr>
              <a:t>) </a:t>
            </a:r>
            <a:r>
              <a:rPr lang="zh-TW" altLang="en-US" sz="1800" b="0">
                <a:latin typeface="微軟正黑體" panose="020B0604030504040204" pitchFamily="34" charset="-120"/>
              </a:rPr>
              <a:t>， 副本</a:t>
            </a:r>
            <a:r>
              <a:rPr lang="en-US" altLang="zh-TW" sz="1800" b="0">
                <a:latin typeface="微軟正黑體" panose="020B0604030504040204" pitchFamily="34" charset="-120"/>
              </a:rPr>
              <a:t>4</a:t>
            </a:r>
            <a:r>
              <a:rPr lang="zh-TW" altLang="en-US" sz="1800" b="0">
                <a:latin typeface="微軟正黑體" panose="020B0604030504040204" pitchFamily="34" charset="-120"/>
              </a:rPr>
              <a:t>份， 附電子檔乙份。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微軟正黑體" panose="020B0604030504040204" pitchFamily="34" charset="-120"/>
            </a:endParaRPr>
          </a:p>
          <a:p>
            <a:pPr marL="1341438" indent="-180000">
              <a:spcBef>
                <a:spcPct val="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1.</a:t>
            </a:r>
            <a:r>
              <a:rPr lang="zh-TW" altLang="en-US" sz="1800" b="0">
                <a:latin typeface="微軟正黑體" panose="020B0604030504040204" pitchFamily="34" charset="-120"/>
              </a:rPr>
              <a:t>各圖面圖說一律不得加裝圖框，內容文字限用中文，但特殊技術或材料之圖</a:t>
            </a:r>
            <a:r>
              <a:rPr lang="zh-TW" altLang="en-US" sz="1800" b="0" i="1">
                <a:latin typeface="微軟正黑體" panose="020B0604030504040204" pitchFamily="34" charset="-120"/>
              </a:rPr>
              <a:t> </a:t>
            </a:r>
            <a:r>
              <a:rPr lang="zh-TW" altLang="en-US" sz="1800" b="0">
                <a:latin typeface="微軟正黑體" panose="020B0604030504040204" pitchFamily="34" charset="-120"/>
              </a:rPr>
              <a:t>文資料得使用英文，惟應附中文翻譯。設計尺寸以公分為單位，面積以平方 公尺為單位，比例自定，以能清楚說明設計為原則。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微軟正黑體" panose="020B0604030504040204" pitchFamily="34" charset="-120"/>
            </a:endParaRPr>
          </a:p>
          <a:p>
            <a:pPr marL="1341438" indent="-180000">
              <a:spcBef>
                <a:spcPct val="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2.</a:t>
            </a:r>
            <a:r>
              <a:rPr lang="zh-TW" altLang="en-US" sz="1800" b="0">
                <a:latin typeface="微軟正黑體" panose="020B0604030504040204" pitchFamily="34" charset="-120"/>
              </a:rPr>
              <a:t>所有圖面，請另以</a:t>
            </a:r>
            <a:r>
              <a:rPr lang="en-US" altLang="zh-TW" sz="1800" b="0">
                <a:latin typeface="微軟正黑體" panose="020B0604030504040204" pitchFamily="34" charset="-120"/>
              </a:rPr>
              <a:t>350dpi</a:t>
            </a:r>
            <a:r>
              <a:rPr lang="zh-TW" altLang="en-US" sz="1800" b="0">
                <a:latin typeface="微軟正黑體" panose="020B0604030504040204" pitchFamily="34" charset="-120"/>
              </a:rPr>
              <a:t>解析度、</a:t>
            </a:r>
            <a:r>
              <a:rPr lang="en-US" altLang="zh-TW" sz="1800" b="0">
                <a:latin typeface="微軟正黑體" panose="020B0604030504040204" pitchFamily="34" charset="-120"/>
              </a:rPr>
              <a:t>jpg</a:t>
            </a:r>
            <a:r>
              <a:rPr lang="zh-TW" altLang="en-US" sz="1800" b="0">
                <a:latin typeface="微軟正黑體" panose="020B0604030504040204" pitchFamily="34" charset="-120"/>
              </a:rPr>
              <a:t>圖檔格式併送。圖面需包括下頁圖說及構想表達。單面列印不超過 </a:t>
            </a:r>
            <a:r>
              <a:rPr lang="en-US" altLang="zh-TW" sz="1800" b="0">
                <a:latin typeface="微軟正黑體" panose="020B0604030504040204" pitchFamily="34" charset="-120"/>
              </a:rPr>
              <a:t>20</a:t>
            </a:r>
            <a:r>
              <a:rPr lang="zh-TW" altLang="en-US" sz="1800" b="0">
                <a:latin typeface="微軟正黑體" panose="020B0604030504040204" pitchFamily="34" charset="-120"/>
              </a:rPr>
              <a:t>頁</a:t>
            </a:r>
            <a:r>
              <a:rPr lang="en-US" altLang="zh-TW" sz="1800" b="0">
                <a:latin typeface="微軟正黑體" panose="020B0604030504040204" pitchFamily="34" charset="-120"/>
              </a:rPr>
              <a:t>(</a:t>
            </a:r>
            <a:r>
              <a:rPr lang="zh-TW" altLang="en-US" sz="1800" b="0">
                <a:latin typeface="微軟正黑體" panose="020B0604030504040204" pitchFamily="34" charset="-120"/>
              </a:rPr>
              <a:t>不含封面、封底、目錄</a:t>
            </a:r>
            <a:r>
              <a:rPr lang="en-US" altLang="zh-TW" sz="1800" b="0">
                <a:latin typeface="微軟正黑體" panose="020B0604030504040204" pitchFamily="34" charset="-120"/>
              </a:rPr>
              <a:t>) </a:t>
            </a:r>
            <a:endParaRPr lang="zh-TW" altLang="en-US" sz="1800" b="0">
              <a:latin typeface="微軟正黑體" panose="020B0604030504040204" pitchFamily="34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微軟正黑體" panose="020B0604030504040204" pitchFamily="34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Times New Roman" pitchFamily="18" charset="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1800" b="0">
                <a:latin typeface="Times New Roman" pitchFamily="18" charset="0"/>
                <a:ea typeface="標楷體" pitchFamily="65" charset="-120"/>
              </a:rPr>
              <a:t>   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>
            <a:extLst>
              <a:ext uri="{FF2B5EF4-FFF2-40B4-BE49-F238E27FC236}">
                <a16:creationId xmlns:a16="http://schemas.microsoft.com/office/drawing/2014/main" id="{8AC93063-B43C-98BF-1BBD-0BDF83323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000"/>
              </a:lnSpc>
            </a:pPr>
            <a:fld id="{FC0C6191-7B3F-4393-B155-532795776970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>
                <a:lnSpc>
                  <a:spcPts val="3000"/>
                </a:lnSpc>
              </a:pPr>
              <a:t>7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5579D10-255B-C4A6-19EC-A520B8B89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7389" y="747713"/>
            <a:ext cx="8294687" cy="362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en-US" altLang="zh-TW" sz="1800">
                <a:latin typeface="微軟正黑體" panose="020B0604030504040204" pitchFamily="34" charset="-120"/>
              </a:rPr>
              <a:t>(</a:t>
            </a:r>
            <a:r>
              <a:rPr lang="zh-TW" altLang="en-US" sz="1800">
                <a:latin typeface="微軟正黑體" panose="020B0604030504040204" pitchFamily="34" charset="-120"/>
              </a:rPr>
              <a:t>二</a:t>
            </a:r>
            <a:r>
              <a:rPr lang="en-US" altLang="zh-TW" sz="1800">
                <a:latin typeface="微軟正黑體" panose="020B0604030504040204" pitchFamily="34" charset="-120"/>
              </a:rPr>
              <a:t>)</a:t>
            </a:r>
            <a:r>
              <a:rPr lang="zh-TW" altLang="en-US" sz="1800">
                <a:latin typeface="微軟正黑體" panose="020B0604030504040204" pitchFamily="34" charset="-120"/>
              </a:rPr>
              <a:t>設計圖說須包含下列內容：</a:t>
            </a:r>
          </a:p>
          <a:p>
            <a:pPr marL="355600">
              <a:lnSpc>
                <a:spcPts val="3000"/>
              </a:lnSpc>
              <a:spcBef>
                <a:spcPts val="12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1.</a:t>
            </a:r>
            <a:r>
              <a:rPr lang="zh-TW" altLang="en-US" sz="1800">
                <a:latin typeface="微軟正黑體" panose="020B0604030504040204" pitchFamily="34" charset="-120"/>
              </a:rPr>
              <a:t>設計構想與理念 </a:t>
            </a:r>
            <a:endParaRPr lang="en-US" altLang="zh-TW" sz="1800">
              <a:latin typeface="微軟正黑體" panose="020B0604030504040204" pitchFamily="34" charset="-120"/>
            </a:endParaRPr>
          </a:p>
          <a:p>
            <a:pPr marL="355600">
              <a:lnSpc>
                <a:spcPts val="3000"/>
              </a:lnSpc>
              <a:spcBef>
                <a:spcPts val="12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2.</a:t>
            </a:r>
            <a:r>
              <a:rPr lang="zh-TW" altLang="en-US" sz="1800">
                <a:latin typeface="微軟正黑體" panose="020B0604030504040204" pitchFamily="34" charset="-120"/>
              </a:rPr>
              <a:t>設計圖說：</a:t>
            </a:r>
          </a:p>
          <a:p>
            <a:pPr marL="803275" indent="-265113">
              <a:lnSpc>
                <a:spcPts val="3000"/>
              </a:lnSpc>
              <a:spcBef>
                <a:spcPts val="6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(1)</a:t>
            </a:r>
            <a:r>
              <a:rPr lang="zh-TW" altLang="en-US" sz="1800" b="0">
                <a:latin typeface="微軟正黑體" panose="020B0604030504040204" pitchFamily="34" charset="-120"/>
              </a:rPr>
              <a:t>全區配置圖、平面圖、彩色透視圖等。以上圖說請以</a:t>
            </a:r>
            <a:r>
              <a:rPr lang="en-US" altLang="zh-TW" sz="1800" b="0">
                <a:latin typeface="微軟正黑體" panose="020B0604030504040204" pitchFamily="34" charset="-120"/>
              </a:rPr>
              <a:t>A3</a:t>
            </a:r>
            <a:r>
              <a:rPr lang="zh-TW" altLang="en-US" sz="1800" b="0">
                <a:latin typeface="微軟正黑體" panose="020B0604030504040204" pitchFamily="34" charset="-120"/>
              </a:rPr>
              <a:t>尺寸夾附，比例自定，以能清晰表達為原則。 </a:t>
            </a:r>
          </a:p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zh-TW" altLang="en-US" sz="1800" b="0">
                <a:latin typeface="微軟正黑體" panose="020B0604030504040204" pitchFamily="34" charset="-120"/>
              </a:rPr>
              <a:t>          </a:t>
            </a:r>
            <a:r>
              <a:rPr lang="en-US" altLang="zh-TW" sz="1800" b="0">
                <a:latin typeface="微軟正黑體" panose="020B0604030504040204" pitchFamily="34" charset="-120"/>
              </a:rPr>
              <a:t>(2)</a:t>
            </a:r>
            <a:r>
              <a:rPr lang="zh-TW" altLang="en-US" sz="1800" b="0">
                <a:latin typeface="微軟正黑體" panose="020B0604030504040204" pitchFamily="34" charset="-120"/>
              </a:rPr>
              <a:t>建材與裝修：建材、色彩計畫及特殊裝修構想。 </a:t>
            </a:r>
          </a:p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      </a:t>
            </a:r>
            <a:r>
              <a:rPr lang="zh-TW" altLang="en-US" sz="1800" b="0">
                <a:latin typeface="微軟正黑體" panose="020B0604030504040204" pitchFamily="34" charset="-120"/>
              </a:rPr>
              <a:t>   </a:t>
            </a:r>
            <a:r>
              <a:rPr lang="en-US" altLang="zh-TW" sz="1800" b="0">
                <a:latin typeface="微軟正黑體" panose="020B0604030504040204" pitchFamily="34" charset="-120"/>
              </a:rPr>
              <a:t> (3)</a:t>
            </a:r>
            <a:r>
              <a:rPr lang="zh-TW" altLang="en-US" sz="1800" b="0">
                <a:latin typeface="微軟正黑體" panose="020B0604030504040204" pitchFamily="34" charset="-120"/>
              </a:rPr>
              <a:t>請提出工程建造經費</a:t>
            </a:r>
            <a:r>
              <a:rPr lang="en-US" altLang="zh-TW" sz="1800" b="0">
                <a:solidFill>
                  <a:srgbClr val="FF0000"/>
                </a:solidFill>
                <a:latin typeface="微軟正黑體" panose="020B0604030504040204" pitchFamily="34" charset="-120"/>
              </a:rPr>
              <a:t>(</a:t>
            </a:r>
            <a:r>
              <a:rPr lang="zh-TW" altLang="en-US" sz="1800">
                <a:solidFill>
                  <a:srgbClr val="FF0000"/>
                </a:solidFill>
                <a:latin typeface="微軟正黑體" panose="020B0604030504040204" pitchFamily="34" charset="-120"/>
              </a:rPr>
              <a:t>為免超出預算，請列出詳細規格及數量</a:t>
            </a:r>
            <a:r>
              <a:rPr lang="en-US" altLang="zh-TW" sz="1800" b="0">
                <a:solidFill>
                  <a:srgbClr val="FF0000"/>
                </a:solidFill>
                <a:latin typeface="微軟正黑體" panose="020B0604030504040204" pitchFamily="34" charset="-120"/>
              </a:rPr>
              <a:t>)</a:t>
            </a:r>
            <a:r>
              <a:rPr lang="zh-TW" altLang="en-US" sz="1800" b="0">
                <a:latin typeface="微軟正黑體" panose="020B0604030504040204" pitchFamily="34" charset="-120"/>
              </a:rPr>
              <a:t>。</a:t>
            </a:r>
          </a:p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       </a:t>
            </a:r>
            <a:r>
              <a:rPr lang="zh-TW" altLang="en-US" sz="1800" b="0">
                <a:latin typeface="微軟正黑體" panose="020B0604030504040204" pitchFamily="34" charset="-120"/>
              </a:rPr>
              <a:t>   </a:t>
            </a:r>
            <a:r>
              <a:rPr lang="en-US" altLang="zh-TW" sz="1800" b="0">
                <a:latin typeface="微軟正黑體" panose="020B0604030504040204" pitchFamily="34" charset="-120"/>
              </a:rPr>
              <a:t>(4)</a:t>
            </a:r>
            <a:r>
              <a:rPr lang="zh-TW" altLang="en-US" sz="1800" b="0">
                <a:latin typeface="微軟正黑體" panose="020B0604030504040204" pitchFamily="34" charset="-120"/>
              </a:rPr>
              <a:t>設計施工全程進度計畫。</a:t>
            </a:r>
            <a:endParaRPr lang="en-US" altLang="zh-TW" sz="1800" b="0"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BAE047C-4A1D-DE9E-19C0-50A170C4B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3654C-AD3E-4A91-9358-34D4B7DD806B}" type="slidenum">
              <a:rPr lang="en-US" altLang="zh-TW" smtClean="0"/>
              <a:pPr/>
              <a:t>8</a:t>
            </a:fld>
            <a:endParaRPr lang="en-US" altLang="zh-TW"/>
          </a:p>
        </p:txBody>
      </p:sp>
      <p:sp>
        <p:nvSpPr>
          <p:cNvPr id="7" name="Rectangle 83">
            <a:extLst>
              <a:ext uri="{FF2B5EF4-FFF2-40B4-BE49-F238E27FC236}">
                <a16:creationId xmlns:a16="http://schemas.microsoft.com/office/drawing/2014/main" id="{3B1A2F8D-F284-3B3F-AED9-776D106BB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" y="394643"/>
            <a:ext cx="38779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zh-TW" sz="2400" dirty="0">
                <a:latin typeface="微軟正黑體" panose="020B0604030504040204" pitchFamily="34" charset="-120"/>
              </a:rPr>
              <a:t>柒、</a:t>
            </a:r>
            <a:r>
              <a:rPr lang="zh-TW" altLang="en-US" sz="2400" dirty="0">
                <a:latin typeface="微軟正黑體" panose="020B0604030504040204" pitchFamily="34" charset="-120"/>
              </a:rPr>
              <a:t>規劃設計內部審查</a:t>
            </a:r>
            <a:r>
              <a:rPr lang="zh-TW" altLang="zh-TW" sz="2400" dirty="0">
                <a:latin typeface="微軟正黑體" panose="020B0604030504040204" pitchFamily="34" charset="-120"/>
              </a:rPr>
              <a:t>標準</a:t>
            </a:r>
            <a:endParaRPr lang="en-US" altLang="zh-TW" sz="2400" dirty="0">
              <a:latin typeface="微軟正黑體" panose="020B0604030504040204" pitchFamily="34" charset="-120"/>
            </a:endParaRPr>
          </a:p>
        </p:txBody>
      </p:sp>
      <p:graphicFrame>
        <p:nvGraphicFramePr>
          <p:cNvPr id="8" name="物件 1">
            <a:extLst>
              <a:ext uri="{FF2B5EF4-FFF2-40B4-BE49-F238E27FC236}">
                <a16:creationId xmlns:a16="http://schemas.microsoft.com/office/drawing/2014/main" id="{7056EA1E-3CA8-5D28-BFED-ECB0883896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3709720"/>
              </p:ext>
            </p:extLst>
          </p:nvPr>
        </p:nvGraphicFramePr>
        <p:xfrm>
          <a:off x="581025" y="1031875"/>
          <a:ext cx="8108950" cy="516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Worksheet" r:id="rId3" imgW="7410290" imgH="4718225" progId="Excel.Sheet.12">
                  <p:embed/>
                </p:oleObj>
              </mc:Choice>
              <mc:Fallback>
                <p:oleObj name="Worksheet" r:id="rId3" imgW="7410290" imgH="4718225" progId="Excel.Sheet.12">
                  <p:embed/>
                  <p:pic>
                    <p:nvPicPr>
                      <p:cNvPr id="8" name="物件 1">
                        <a:extLst>
                          <a:ext uri="{FF2B5EF4-FFF2-40B4-BE49-F238E27FC236}">
                            <a16:creationId xmlns:a16="http://schemas.microsoft.com/office/drawing/2014/main" id="{7056EA1E-3CA8-5D28-BFED-ECB0883896C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025" y="1031875"/>
                        <a:ext cx="8108950" cy="516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5743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E67537CC-9800-CD60-F44E-49730D0AA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BDDA6309-FC0C-415F-BDD8-B5CE936983E8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9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8D4E5A08-8221-D840-719B-59343758198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2549526"/>
            <a:ext cx="7772400" cy="1470025"/>
          </a:xfrm>
        </p:spPr>
        <p:txBody>
          <a:bodyPr/>
          <a:lstStyle/>
          <a:p>
            <a:pPr algn="ctr" eaLnBrk="1" hangingPunct="1"/>
            <a:r>
              <a:rPr lang="zh-TW" altLang="en-US" sz="4800" b="1">
                <a:solidFill>
                  <a:schemeClr val="tx1"/>
                </a:solidFill>
                <a:latin typeface="微軟正黑體" panose="020B0604030504040204" pitchFamily="34" charset="-120"/>
              </a:rPr>
              <a:t>附 件</a:t>
            </a:r>
            <a:endParaRPr lang="en-US" altLang="zh-TW" sz="4800" b="1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4">
            <a:extLst>
              <a:ext uri="{FF2B5EF4-FFF2-40B4-BE49-F238E27FC236}">
                <a16:creationId xmlns:a16="http://schemas.microsoft.com/office/drawing/2014/main" id="{7D5E4E18-7048-416B-64DE-A5CF988B7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F2DE41F-EB3B-459C-BE52-E1526AF2B6D4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10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F786545-9195-FE20-4C44-565C5231D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4753" y="2128765"/>
            <a:ext cx="2127792" cy="3368564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4F216E91-FE97-02D9-1DF6-91220A2B5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50" y="476389"/>
            <a:ext cx="8591107" cy="5986968"/>
          </a:xfrm>
          <a:prstGeom prst="rect">
            <a:avLst/>
          </a:prstGeom>
        </p:spPr>
      </p:pic>
      <p:sp>
        <p:nvSpPr>
          <p:cNvPr id="5" name="Rectangle 83">
            <a:extLst>
              <a:ext uri="{FF2B5EF4-FFF2-40B4-BE49-F238E27FC236}">
                <a16:creationId xmlns:a16="http://schemas.microsoft.com/office/drawing/2014/main" id="{A2516F05-C05A-E49D-3205-F04B2584A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" y="394643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平面圖</a:t>
            </a:r>
            <a:endParaRPr lang="en-US" altLang="zh-TW" sz="2400"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49A529A9-B89D-73EC-B6B5-91A18E12C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32160-F0B7-4F49-97A2-28D0A3E2B0AD}" type="slidenum">
              <a:rPr lang="en-US" altLang="zh-TW" smtClean="0"/>
              <a:pPr/>
              <a:t>11</a:t>
            </a:fld>
            <a:endParaRPr lang="en-US" altLang="zh-TW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3587872-4D38-9C34-554E-C5B178AA65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68" t="41683" r="21204" b="36283"/>
          <a:stretch/>
        </p:blipFill>
        <p:spPr>
          <a:xfrm>
            <a:off x="420550" y="2741369"/>
            <a:ext cx="5997093" cy="208594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28708706-BFA7-92A5-E33D-BDAD11C4DA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6499" b="29604"/>
          <a:stretch/>
        </p:blipFill>
        <p:spPr>
          <a:xfrm>
            <a:off x="392167" y="897241"/>
            <a:ext cx="6461082" cy="1643809"/>
          </a:xfrm>
          <a:prstGeom prst="rect">
            <a:avLst/>
          </a:prstGeom>
        </p:spPr>
      </p:pic>
      <p:sp>
        <p:nvSpPr>
          <p:cNvPr id="6" name="Rectangle 83">
            <a:extLst>
              <a:ext uri="{FF2B5EF4-FFF2-40B4-BE49-F238E27FC236}">
                <a16:creationId xmlns:a16="http://schemas.microsoft.com/office/drawing/2014/main" id="{AFB38890-240C-D949-0723-A402183AF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167" y="180394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現況圖</a:t>
            </a:r>
            <a:endParaRPr lang="en-US" altLang="zh-TW" sz="2400">
              <a:latin typeface="微軟正黑體" panose="020B0604030504040204" pitchFamily="34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D934B43-3B4F-3D73-7D56-8D9853AE22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2597" y="2741369"/>
            <a:ext cx="2867731" cy="2169641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A0FBC0CE-73A7-9542-8AD6-0F26239746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87266" y="897241"/>
            <a:ext cx="2361867" cy="1771400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CF7E6D06-0BB8-F640-D216-7926B6BEB3F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66091" y="897241"/>
            <a:ext cx="2361867" cy="177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83748"/>
      </p:ext>
    </p:extLst>
  </p:cSld>
  <p:clrMapOvr>
    <a:masterClrMapping/>
  </p:clrMapOvr>
</p:sld>
</file>

<file path=ppt/theme/theme1.xml><?xml version="1.0" encoding="utf-8"?>
<a:theme xmlns:a="http://schemas.openxmlformats.org/drawingml/2006/main" name="ITRI_pptA_中英文_g">
  <a:themeElements>
    <a:clrScheme name="ITRI_pptA_中英文_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TRI_pptA_中英文_g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ITRI_pptA_中英文_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ITRI_pptA_中英文_g">
  <a:themeElements>
    <a:clrScheme name="1_ITRI_pptA_中英文_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ITRI_pptA_中英文_g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1_ITRI_pptA_中英文_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ITRI_pptA_中英文_g</Template>
  <TotalTime>19</TotalTime>
  <Words>901</Words>
  <Application>Microsoft Office PowerPoint</Application>
  <PresentationFormat>寬螢幕</PresentationFormat>
  <Paragraphs>121</Paragraphs>
  <Slides>11</Slides>
  <Notes>5</Notes>
  <HiddenSlides>0</HiddenSlides>
  <MMClips>0</MMClips>
  <ScaleCrop>false</ScaleCrop>
  <HeadingPairs>
    <vt:vector size="8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8" baseType="lpstr">
      <vt:lpstr>微軟正黑體</vt:lpstr>
      <vt:lpstr>Arial</vt:lpstr>
      <vt:lpstr>Calibri</vt:lpstr>
      <vt:lpstr>Times New Roman</vt:lpstr>
      <vt:lpstr>ITRI_pptA_中英文_g</vt:lpstr>
      <vt:lpstr>1_ITRI_pptA_中英文_g</vt:lpstr>
      <vt:lpstr>Worksheet</vt:lpstr>
      <vt:lpstr>中興綜研餐廳外場空間優化 委託規劃設計需求說明書</vt:lpstr>
      <vt:lpstr>目  錄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附 件</vt:lpstr>
      <vt:lpstr>PowerPoint 簡報</vt:lpstr>
      <vt:lpstr>PowerPoint 簡報</vt:lpstr>
    </vt:vector>
  </TitlesOfParts>
  <Company>itri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970579</dc:creator>
  <cp:keywords>2008NewCIS</cp:keywords>
  <cp:lastModifiedBy>宋敏珠</cp:lastModifiedBy>
  <cp:revision>5</cp:revision>
  <cp:lastPrinted>2014-02-05T06:19:32Z</cp:lastPrinted>
  <dcterms:created xsi:type="dcterms:W3CDTF">2009-08-18T05:07:57Z</dcterms:created>
  <dcterms:modified xsi:type="dcterms:W3CDTF">2026-08-21T08:25:40Z</dcterms:modified>
</cp:coreProperties>
</file>