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7" r:id="rId1"/>
  </p:sldMasterIdLst>
  <p:notesMasterIdLst>
    <p:notesMasterId r:id="rId3"/>
  </p:notesMasterIdLst>
  <p:handoutMasterIdLst>
    <p:handoutMasterId r:id="rId4"/>
  </p:handoutMasterIdLst>
  <p:sldIdLst>
    <p:sldId id="1950" r:id="rId2"/>
  </p:sldIdLst>
  <p:sldSz cx="9144000" cy="6858000" type="overhead"/>
  <p:notesSz cx="7104063" cy="10234613"/>
  <p:defaultTextStyle>
    <a:defPPr>
      <a:defRPr lang="zh-TW"/>
    </a:defPPr>
    <a:lvl1pPr marL="0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4974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9948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84922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79896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74870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69845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64818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59792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5">
          <p15:clr>
            <a:srgbClr val="A4A3A4"/>
          </p15:clr>
        </p15:guide>
        <p15:guide id="2" pos="204">
          <p15:clr>
            <a:srgbClr val="A4A3A4"/>
          </p15:clr>
        </p15:guide>
        <p15:guide id="3" pos="4967">
          <p15:clr>
            <a:srgbClr val="A4A3A4"/>
          </p15:clr>
        </p15:guide>
        <p15:guide id="4" pos="61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hidden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8824B"/>
    <a:srgbClr val="2F3450"/>
    <a:srgbClr val="00CCFF"/>
    <a:srgbClr val="66FFFF"/>
    <a:srgbClr val="00FF00"/>
    <a:srgbClr val="8B8B00"/>
    <a:srgbClr val="740000"/>
    <a:srgbClr val="E3A08C"/>
    <a:srgbClr val="4361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39" autoAdjust="0"/>
    <p:restoredTop sz="91686" autoAdjust="0"/>
  </p:normalViewPr>
  <p:slideViewPr>
    <p:cSldViewPr snapToGrid="0" showGuides="1">
      <p:cViewPr varScale="1">
        <p:scale>
          <a:sx n="101" d="100"/>
          <a:sy n="101" d="100"/>
        </p:scale>
        <p:origin x="1758" y="108"/>
      </p:cViewPr>
      <p:guideLst>
        <p:guide orient="horz" pos="845"/>
        <p:guide pos="204"/>
        <p:guide pos="4967"/>
        <p:guide pos="61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1" d="100"/>
        <a:sy n="11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9202" cy="512222"/>
          </a:xfrm>
          <a:prstGeom prst="rect">
            <a:avLst/>
          </a:prstGeom>
        </p:spPr>
        <p:txBody>
          <a:bodyPr vert="horz" lIns="94787" tIns="47393" rIns="94787" bIns="4739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203" y="0"/>
            <a:ext cx="3079202" cy="512222"/>
          </a:xfrm>
          <a:prstGeom prst="rect">
            <a:avLst/>
          </a:prstGeom>
        </p:spPr>
        <p:txBody>
          <a:bodyPr vert="horz" lIns="94787" tIns="47393" rIns="94787" bIns="47393" rtlCol="0"/>
          <a:lstStyle>
            <a:lvl1pPr algn="r">
              <a:defRPr sz="1200"/>
            </a:lvl1pPr>
          </a:lstStyle>
          <a:p>
            <a:fld id="{50730B52-8B59-6C40-A999-E0C2CD23177A}" type="datetimeFigureOut">
              <a:rPr lang="en-US" smtClean="0"/>
              <a:t>8/18/2026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755"/>
            <a:ext cx="3079202" cy="512222"/>
          </a:xfrm>
          <a:prstGeom prst="rect">
            <a:avLst/>
          </a:prstGeom>
        </p:spPr>
        <p:txBody>
          <a:bodyPr vert="horz" lIns="94787" tIns="47393" rIns="94787" bIns="4739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203" y="9720755"/>
            <a:ext cx="3079202" cy="512222"/>
          </a:xfrm>
          <a:prstGeom prst="rect">
            <a:avLst/>
          </a:prstGeom>
        </p:spPr>
        <p:txBody>
          <a:bodyPr vert="horz" lIns="94787" tIns="47393" rIns="94787" bIns="47393" rtlCol="0" anchor="b"/>
          <a:lstStyle>
            <a:lvl1pPr algn="r">
              <a:defRPr sz="1200"/>
            </a:lvl1pPr>
          </a:lstStyle>
          <a:p>
            <a:fld id="{5591EDB1-560F-E146-A5B6-3E75F1C6F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04870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8427" cy="511730"/>
          </a:xfrm>
          <a:prstGeom prst="rect">
            <a:avLst/>
          </a:prstGeom>
        </p:spPr>
        <p:txBody>
          <a:bodyPr vert="horz" lIns="94787" tIns="47393" rIns="94787" bIns="47393" rtlCol="0"/>
          <a:lstStyle>
            <a:lvl1pPr algn="l">
              <a:defRPr sz="1200"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4023993" y="1"/>
            <a:ext cx="3078427" cy="511730"/>
          </a:xfrm>
          <a:prstGeom prst="rect">
            <a:avLst/>
          </a:prstGeom>
        </p:spPr>
        <p:txBody>
          <a:bodyPr vert="horz" lIns="94787" tIns="47393" rIns="94787" bIns="47393" rtlCol="0"/>
          <a:lstStyle>
            <a:lvl1pPr algn="r">
              <a:defRPr sz="1200">
                <a:ea typeface="微軟正黑體" panose="020B0604030504040204" pitchFamily="34" charset="-120"/>
              </a:defRPr>
            </a:lvl1pPr>
          </a:lstStyle>
          <a:p>
            <a:fld id="{8B55BC97-BF31-4865-ABFA-6CE3C6FA26B4}" type="datetimeFigureOut">
              <a:rPr lang="zh-TW" altLang="en-US" smtClean="0"/>
              <a:pPr/>
              <a:t>2026/8/18</a:t>
            </a:fld>
            <a:endParaRPr lang="zh-TW" altLang="en-US" dirty="0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9687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87" tIns="47393" rIns="94787" bIns="47393" rtlCol="0" anchor="ctr"/>
          <a:lstStyle/>
          <a:p>
            <a:endParaRPr lang="zh-TW" altLang="en-US" dirty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710407" y="4861442"/>
            <a:ext cx="5683250" cy="4605576"/>
          </a:xfrm>
          <a:prstGeom prst="rect">
            <a:avLst/>
          </a:prstGeom>
        </p:spPr>
        <p:txBody>
          <a:bodyPr vert="horz" lIns="94787" tIns="47393" rIns="94787" bIns="47393" rtlCol="0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721107"/>
            <a:ext cx="3078427" cy="511730"/>
          </a:xfrm>
          <a:prstGeom prst="rect">
            <a:avLst/>
          </a:prstGeom>
        </p:spPr>
        <p:txBody>
          <a:bodyPr vert="horz" lIns="94787" tIns="47393" rIns="94787" bIns="47393" rtlCol="0" anchor="b"/>
          <a:lstStyle>
            <a:lvl1pPr algn="l">
              <a:defRPr sz="1200">
                <a:ea typeface="微軟正黑體" panose="020B0604030504040204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4023993" y="9721107"/>
            <a:ext cx="3078427" cy="511730"/>
          </a:xfrm>
          <a:prstGeom prst="rect">
            <a:avLst/>
          </a:prstGeom>
        </p:spPr>
        <p:txBody>
          <a:bodyPr vert="horz" lIns="94787" tIns="47393" rIns="94787" bIns="47393" rtlCol="0" anchor="b"/>
          <a:lstStyle>
            <a:lvl1pPr algn="r">
              <a:defRPr sz="1200">
                <a:ea typeface="微軟正黑體" panose="020B0604030504040204" pitchFamily="34" charset="-120"/>
              </a:defRPr>
            </a:lvl1pPr>
          </a:lstStyle>
          <a:p>
            <a:fld id="{5F5A4C87-B489-4062-BCF6-C9E137B29D34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950684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青底_中英文_右下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7175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9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19504" y="2338419"/>
            <a:ext cx="7772400" cy="765175"/>
          </a:xfrm>
        </p:spPr>
        <p:txBody>
          <a:bodyPr/>
          <a:lstStyle>
            <a:lvl1pPr>
              <a:defRPr b="0">
                <a:solidFill>
                  <a:schemeClr val="bg1"/>
                </a:solidFill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259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19516" y="3598863"/>
            <a:ext cx="7768003" cy="914400"/>
          </a:xfrm>
        </p:spPr>
        <p:txBody>
          <a:bodyPr/>
          <a:lstStyle>
            <a:lvl1pPr marL="0" indent="0" algn="ctr">
              <a:buFontTx/>
              <a:buNone/>
              <a:defRPr b="0">
                <a:solidFill>
                  <a:schemeClr val="bg1"/>
                </a:solidFill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19138" y="5037138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rgbClr val="FFFFFF"/>
                </a:solidFill>
                <a:latin typeface="Tw Cen MT"/>
                <a:ea typeface="+mn-ea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43250" y="6381750"/>
            <a:ext cx="2895600" cy="476250"/>
          </a:xfrm>
        </p:spPr>
        <p:txBody>
          <a:bodyPr anchor="t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rgbClr val="FFFFFF"/>
                </a:solidFill>
                <a:latin typeface="Tw Cen MT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rgbClr val="FFFFFF"/>
                </a:solidFill>
                <a:latin typeface="Tw Cen MT"/>
                <a:ea typeface="微軟正黑體" charset="0"/>
                <a:cs typeface="Tw Cen MT"/>
              </a:defRPr>
            </a:lvl1pPr>
          </a:lstStyle>
          <a:p>
            <a:pPr>
              <a:defRPr/>
            </a:pPr>
            <a:fld id="{3E12C808-4611-7F48-9DD0-3FC53302E1B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4907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  <a:lvl2pPr>
              <a:defRPr>
                <a:latin typeface="Tw Cen MT"/>
                <a:cs typeface="Tw Cen MT"/>
              </a:defRPr>
            </a:lvl2pPr>
            <a:lvl3pPr>
              <a:defRPr>
                <a:latin typeface="Tw Cen MT"/>
                <a:cs typeface="Tw Cen MT"/>
              </a:defRPr>
            </a:lvl3pPr>
            <a:lvl4pPr>
              <a:defRPr>
                <a:latin typeface="Tw Cen MT"/>
                <a:cs typeface="Tw Cen MT"/>
              </a:defRPr>
            </a:lvl4pPr>
            <a:lvl5pPr>
              <a:defRPr>
                <a:latin typeface="Tw Cen MT"/>
                <a:cs typeface="Tw Cen MT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Tw Cen MT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60083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435" y="4406931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Tahoma"/>
                <a:cs typeface="Tahoma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latin typeface="Tahoma"/>
                <a:cs typeface="Tahoma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Tahoma"/>
                <a:cs typeface="Tahoma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17694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15" y="1439864"/>
            <a:ext cx="4111869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09762" y="1439864"/>
            <a:ext cx="4111869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41822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285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285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71669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86800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13682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7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538" y="273080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7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63172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43866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55214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910756" y="0"/>
            <a:ext cx="2151185" cy="61976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6" y="0"/>
            <a:ext cx="6312877" cy="61976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764428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69123" y="0"/>
            <a:ext cx="6992815" cy="12065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439864"/>
            <a:ext cx="8364415" cy="4757737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177775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F0DB-357B-764F-92B8-FD90380C13F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130092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  <a:lvl2pPr>
              <a:defRPr>
                <a:solidFill>
                  <a:schemeClr val="accent6">
                    <a:lumMod val="75000"/>
                  </a:schemeClr>
                </a:solidFill>
                <a:latin typeface="Calibri" pitchFamily="34" charset="0"/>
              </a:defRPr>
            </a:lvl2pPr>
            <a:lvl3pPr>
              <a:defRPr>
                <a:latin typeface="Calibri" pitchFamily="34" charset="0"/>
              </a:defRPr>
            </a:lvl3pPr>
            <a:lvl4pPr>
              <a:defRPr>
                <a:latin typeface="Calibri" pitchFamily="34" charset="0"/>
              </a:defRPr>
            </a:lvl4pPr>
            <a:lvl5pPr>
              <a:defRPr>
                <a:latin typeface="Calibri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dt" sz="half" idx="10"/>
          </p:nvPr>
        </p:nvSpPr>
        <p:spPr>
          <a:xfrm>
            <a:off x="6118227" y="6619879"/>
            <a:ext cx="1800225" cy="238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 sz="1800" b="0" kern="1200">
              <a:solidFill>
                <a:srgbClr val="000000"/>
              </a:solidFill>
              <a:latin typeface="Arial" charset="0"/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70120088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>
            <a:spLocks noGrp="1"/>
          </p:cNvSpPr>
          <p:nvPr>
            <p:ph type="sldNum" sz="quarter" idx="2"/>
          </p:nvPr>
        </p:nvSpPr>
        <p:spPr>
          <a:xfrm>
            <a:off x="8316059" y="6513637"/>
            <a:ext cx="260253" cy="287088"/>
          </a:xfrm>
          <a:prstGeom prst="rect">
            <a:avLst/>
          </a:prstGeom>
          <a:solidFill>
            <a:srgbClr val="FFCC00"/>
          </a:solidFill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9314606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6618288"/>
            <a:ext cx="9144000" cy="239712"/>
          </a:xfrm>
          <a:prstGeom prst="rect">
            <a:avLst/>
          </a:prstGeom>
          <a:solidFill>
            <a:srgbClr val="009F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endParaRPr lang="zh-TW" altLang="en-US" sz="1200" b="0">
              <a:solidFill>
                <a:srgbClr val="000000"/>
              </a:solidFill>
              <a:latin typeface="Tw Cen MT"/>
              <a:cs typeface="Tw Cen MT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151068" y="24"/>
            <a:ext cx="6992937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0853" y="873125"/>
            <a:ext cx="8364538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25805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91299"/>
            <a:ext cx="6096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rgbClr val="000000"/>
                </a:solidFill>
                <a:latin typeface="Tw Cen MT"/>
                <a:ea typeface="+mn-ea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58056" name="Text Box 8"/>
          <p:cNvSpPr txBox="1">
            <a:spLocks noChangeArrowheads="1"/>
          </p:cNvSpPr>
          <p:nvPr/>
        </p:nvSpPr>
        <p:spPr bwMode="auto">
          <a:xfrm>
            <a:off x="5" y="6610350"/>
            <a:ext cx="32289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en-US" altLang="zh-TW" b="0" dirty="0">
                <a:solidFill>
                  <a:srgbClr val="FFFFFF"/>
                </a:solidFill>
                <a:latin typeface="Tw Cen MT"/>
                <a:ea typeface="標楷體" pitchFamily="65" charset="-120"/>
                <a:cs typeface="Tw Cen MT"/>
              </a:rPr>
              <a:t>Copyright 2025 ITRI </a:t>
            </a:r>
            <a:r>
              <a:rPr lang="zh-TW" altLang="en-US" b="0" dirty="0">
                <a:solidFill>
                  <a:srgbClr val="FFFFFF"/>
                </a:solidFill>
                <a:latin typeface="Tw Cen MT"/>
                <a:ea typeface="標楷體" pitchFamily="65" charset="-120"/>
                <a:cs typeface="Tw Cen MT"/>
              </a:rPr>
              <a:t>工業技術研究院</a:t>
            </a:r>
          </a:p>
        </p:txBody>
      </p:sp>
      <p:pic>
        <p:nvPicPr>
          <p:cNvPr id="1034" name="Picture 12" descr="itri_CEL_C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56"/>
            <a:ext cx="2156991" cy="49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Rectangle 13"/>
          <p:cNvSpPr>
            <a:spLocks noChangeArrowheads="1"/>
          </p:cNvSpPr>
          <p:nvPr userDrawn="1"/>
        </p:nvSpPr>
        <p:spPr bwMode="auto">
          <a:xfrm>
            <a:off x="8787848" y="6583387"/>
            <a:ext cx="37101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fontAlgn="ctr" hangingPunct="1"/>
            <a:fld id="{690D9FEB-B759-3040-B0C9-9827E567873E}" type="slidenum">
              <a:rPr lang="en-US" altLang="zh-TW" sz="1200" b="0">
                <a:solidFill>
                  <a:srgbClr val="FFFFFF"/>
                </a:solidFill>
                <a:latin typeface="Tw Cen MT"/>
                <a:cs typeface="Tw Cen MT"/>
              </a:rPr>
              <a:pPr algn="ctr" eaLnBrk="1" fontAlgn="ctr" hangingPunct="1"/>
              <a:t>‹#›</a:t>
            </a:fld>
            <a:endParaRPr lang="en-US" altLang="zh-TW" sz="1200" b="0">
              <a:solidFill>
                <a:srgbClr val="FFFFFF"/>
              </a:solidFill>
              <a:latin typeface="Tw Cen MT"/>
              <a:cs typeface="Tw Cen MT"/>
            </a:endParaRPr>
          </a:p>
        </p:txBody>
      </p:sp>
    </p:spTree>
    <p:extLst>
      <p:ext uri="{BB962C8B-B14F-4D97-AF65-F5344CB8AC3E}">
        <p14:creationId xmlns:p14="http://schemas.microsoft.com/office/powerpoint/2010/main" val="373062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  <p:sldLayoutId id="2147483820" r:id="rId13"/>
    <p:sldLayoutId id="2147483821" r:id="rId14"/>
    <p:sldLayoutId id="2147483822" r:id="rId15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600" b="0" u="sng">
          <a:solidFill>
            <a:srgbClr val="4787BA"/>
          </a:solidFill>
          <a:latin typeface="Tw Cen MT"/>
          <a:ea typeface="標楷體" pitchFamily="65" charset="-120"/>
          <a:cs typeface="Tw Cen MT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charset="2"/>
        <a:buChar char="n"/>
        <a:defRPr kumimoji="1" sz="3200" b="0">
          <a:solidFill>
            <a:schemeClr val="tx1">
              <a:lumMod val="65000"/>
              <a:lumOff val="35000"/>
            </a:schemeClr>
          </a:solidFill>
          <a:latin typeface="Tw Cen MT"/>
          <a:ea typeface="標楷體" pitchFamily="65" charset="-120"/>
          <a:cs typeface="Tw Cen MT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b="0">
          <a:solidFill>
            <a:srgbClr val="436196"/>
          </a:solidFill>
          <a:latin typeface="Tw Cen MT"/>
          <a:ea typeface="標楷體" pitchFamily="65" charset="-120"/>
          <a:cs typeface="Tw Cen M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charset="2"/>
        <a:buChar char="ü"/>
        <a:defRPr kumimoji="1" sz="2400" b="0">
          <a:solidFill>
            <a:srgbClr val="008000"/>
          </a:solidFill>
          <a:latin typeface="Tw Cen MT"/>
          <a:ea typeface="標楷體" pitchFamily="65" charset="-120"/>
          <a:cs typeface="Tw Cen M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b="0">
          <a:solidFill>
            <a:srgbClr val="FF6600"/>
          </a:solidFill>
          <a:latin typeface="Tw Cen MT"/>
          <a:ea typeface="標楷體" pitchFamily="65" charset="-120"/>
          <a:cs typeface="Tw Cen M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 b="0">
          <a:solidFill>
            <a:srgbClr val="660066"/>
          </a:solidFill>
          <a:latin typeface="Tw Cen MT"/>
          <a:ea typeface="標楷體" pitchFamily="65" charset="-120"/>
          <a:cs typeface="Tw Cen M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內容版面配置區 4">
            <a:extLst>
              <a:ext uri="{FF2B5EF4-FFF2-40B4-BE49-F238E27FC236}">
                <a16:creationId xmlns:a16="http://schemas.microsoft.com/office/drawing/2014/main" id="{A883F4B0-FAFF-4946-8C5D-FA1170AF82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223" y="807457"/>
            <a:ext cx="8400951" cy="5880401"/>
          </a:xfrm>
        </p:spPr>
        <p:txBody>
          <a:bodyPr>
            <a:normAutofit/>
          </a:bodyPr>
          <a:lstStyle/>
          <a:p>
            <a:pPr>
              <a:buAutoNum type="arabicPeriod"/>
            </a:pPr>
            <a:r>
              <a:rPr lang="zh-TW" altLang="en-US" sz="1400" b="1" dirty="0">
                <a:solidFill>
                  <a:schemeClr val="tx1"/>
                </a:solidFill>
                <a:latin typeface="+mn-ea"/>
                <a:ea typeface="+mn-ea"/>
              </a:rPr>
              <a:t>出帳計畫：</a:t>
            </a:r>
            <a:r>
              <a:rPr lang="en-US" altLang="zh-TW" sz="1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R301AA4320</a:t>
            </a: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buAutoNum type="arabicPeriod"/>
            </a:pPr>
            <a:endParaRPr lang="en-US" altLang="zh-TW" sz="1400" b="1" dirty="0">
              <a:solidFill>
                <a:schemeClr val="tx1"/>
              </a:solidFill>
              <a:latin typeface="+mn-ea"/>
              <a:ea typeface="+mn-ea"/>
            </a:endParaRPr>
          </a:p>
          <a:p>
            <a:pPr>
              <a:buFont typeface="Wingdings" charset="2"/>
              <a:buAutoNum type="arabicPeriod"/>
            </a:pPr>
            <a:r>
              <a:rPr lang="zh-TW" altLang="en-US" sz="1400" b="1" dirty="0">
                <a:solidFill>
                  <a:schemeClr val="tx1"/>
                </a:solidFill>
                <a:latin typeface="+mn-ea"/>
                <a:ea typeface="+mn-ea"/>
              </a:rPr>
              <a:t>品名</a:t>
            </a:r>
            <a:r>
              <a:rPr lang="en-US" altLang="zh-TW" sz="1400" b="1" dirty="0">
                <a:solidFill>
                  <a:schemeClr val="tx1"/>
                </a:solidFill>
                <a:latin typeface="+mn-ea"/>
                <a:ea typeface="+mn-ea"/>
              </a:rPr>
              <a:t>:</a:t>
            </a:r>
            <a:r>
              <a:rPr lang="zh-TW" altLang="en-US" sz="1400" b="1" dirty="0">
                <a:solidFill>
                  <a:schemeClr val="tx1"/>
                </a:solidFill>
                <a:latin typeface="+mn-ea"/>
                <a:ea typeface="+mn-ea"/>
              </a:rPr>
              <a:t>感測器系統測試使用模組</a:t>
            </a:r>
            <a:endParaRPr lang="en-US" altLang="zh-TW" sz="1400" b="1" dirty="0">
              <a:solidFill>
                <a:schemeClr val="tx1"/>
              </a:solidFill>
              <a:latin typeface="+mn-ea"/>
              <a:ea typeface="+mn-ea"/>
            </a:endParaRPr>
          </a:p>
          <a:p>
            <a:pPr>
              <a:buFont typeface="Wingdings" charset="2"/>
              <a:buAutoNum type="arabicPeriod"/>
            </a:pPr>
            <a:endParaRPr lang="en-US" altLang="zh-TW" sz="1400" b="1" dirty="0">
              <a:solidFill>
                <a:schemeClr val="tx1"/>
              </a:solidFill>
              <a:latin typeface="+mn-ea"/>
              <a:ea typeface="+mn-ea"/>
            </a:endParaRPr>
          </a:p>
          <a:p>
            <a:pPr>
              <a:buAutoNum type="arabicPeriod"/>
            </a:pPr>
            <a:r>
              <a:rPr lang="zh-TW" altLang="en-US" sz="1400" b="1" dirty="0">
                <a:solidFill>
                  <a:schemeClr val="tx1"/>
                </a:solidFill>
                <a:latin typeface="+mn-ea"/>
                <a:ea typeface="+mn-ea"/>
              </a:rPr>
              <a:t>目的</a:t>
            </a:r>
            <a:r>
              <a:rPr lang="en-US" altLang="zh-TW" sz="1400" b="1" dirty="0">
                <a:solidFill>
                  <a:schemeClr val="tx1"/>
                </a:solidFill>
                <a:latin typeface="+mn-ea"/>
                <a:ea typeface="+mn-ea"/>
              </a:rPr>
              <a:t>:</a:t>
            </a:r>
          </a:p>
          <a:p>
            <a:pPr lvl="1"/>
            <a:r>
              <a:rPr lang="zh-TW" altLang="en-US" sz="1400" b="1" dirty="0">
                <a:solidFill>
                  <a:schemeClr val="tx1"/>
                </a:solidFill>
                <a:latin typeface="+mn-ea"/>
                <a:ea typeface="+mn-ea"/>
              </a:rPr>
              <a:t>提供感測晶片週邊迴路信號讀取及判別。</a:t>
            </a:r>
            <a:endParaRPr lang="en-US" altLang="zh-TW" sz="1400" b="1" dirty="0">
              <a:solidFill>
                <a:schemeClr val="tx1"/>
              </a:solidFill>
              <a:latin typeface="+mn-ea"/>
              <a:ea typeface="+mn-ea"/>
            </a:endParaRPr>
          </a:p>
          <a:p>
            <a:pPr marL="457200" lvl="1" indent="0">
              <a:buNone/>
            </a:pPr>
            <a:r>
              <a:rPr lang="zh-TW" altLang="en-US" sz="1400" b="1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</a:p>
          <a:p>
            <a:pPr marL="0" indent="0">
              <a:buNone/>
            </a:pPr>
            <a:r>
              <a:rPr lang="en-US" altLang="zh-TW" sz="1400" b="1" dirty="0">
                <a:solidFill>
                  <a:schemeClr val="tx1"/>
                </a:solidFill>
                <a:latin typeface="+mn-ea"/>
                <a:ea typeface="+mn-ea"/>
              </a:rPr>
              <a:t>4. </a:t>
            </a:r>
            <a:r>
              <a:rPr lang="zh-TW" altLang="en-US" sz="1400" b="1" dirty="0">
                <a:solidFill>
                  <a:schemeClr val="tx1"/>
                </a:solidFill>
                <a:latin typeface="+mn-ea"/>
                <a:ea typeface="+mn-ea"/>
              </a:rPr>
              <a:t>預計達成效果或產生之效益</a:t>
            </a:r>
            <a:endParaRPr lang="en-US" altLang="zh-TW" sz="1400" b="1" dirty="0">
              <a:solidFill>
                <a:schemeClr val="tx1"/>
              </a:solidFill>
              <a:latin typeface="+mn-ea"/>
              <a:ea typeface="+mn-ea"/>
            </a:endParaRPr>
          </a:p>
          <a:p>
            <a:pPr lvl="1"/>
            <a:r>
              <a:rPr lang="zh-TW" altLang="en-US" sz="1400" b="1" dirty="0">
                <a:solidFill>
                  <a:schemeClr val="tx1"/>
                </a:solidFill>
                <a:latin typeface="+mn-ea"/>
                <a:ea typeface="+mn-ea"/>
              </a:rPr>
              <a:t>透過抗干擾自主導航晶片模組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，並供給特定電訊號至驅動端，並讀取感測端訊號以回推感測元件機械性能</a:t>
            </a:r>
            <a:r>
              <a:rPr lang="zh-TW" altLang="en-US" sz="1400" b="1" dirty="0">
                <a:solidFill>
                  <a:schemeClr val="tx1"/>
                </a:solidFill>
                <a:latin typeface="+mn-ea"/>
                <a:ea typeface="+mn-ea"/>
              </a:rPr>
              <a:t>。</a:t>
            </a:r>
            <a:endParaRPr lang="en-US" altLang="zh-TW" sz="1400" b="1" dirty="0">
              <a:solidFill>
                <a:schemeClr val="tx1"/>
              </a:solidFill>
              <a:latin typeface="+mn-ea"/>
              <a:ea typeface="+mn-ea"/>
            </a:endParaRPr>
          </a:p>
          <a:p>
            <a:pPr lvl="1"/>
            <a:endParaRPr lang="en-US" altLang="zh-TW" sz="1400" b="1" dirty="0">
              <a:solidFill>
                <a:schemeClr val="tx1"/>
              </a:solidFill>
              <a:latin typeface="+mn-ea"/>
              <a:ea typeface="+mn-ea"/>
            </a:endParaRPr>
          </a:p>
          <a:p>
            <a:pPr marL="0" indent="0">
              <a:buNone/>
            </a:pPr>
            <a:r>
              <a:rPr lang="en-US" altLang="zh-TW" sz="1400" b="1" dirty="0">
                <a:solidFill>
                  <a:schemeClr val="tx1"/>
                </a:solidFill>
                <a:latin typeface="+mn-ea"/>
                <a:ea typeface="+mn-ea"/>
              </a:rPr>
              <a:t>5. </a:t>
            </a:r>
            <a:r>
              <a:rPr lang="zh-TW" altLang="en-US" sz="1400" b="1" dirty="0">
                <a:solidFill>
                  <a:schemeClr val="tx1"/>
                </a:solidFill>
                <a:latin typeface="+mn-ea"/>
                <a:ea typeface="+mn-ea"/>
              </a:rPr>
              <a:t>採購規格</a:t>
            </a:r>
            <a:r>
              <a:rPr lang="en-US" altLang="zh-TW" sz="1400" b="1" dirty="0">
                <a:solidFill>
                  <a:schemeClr val="tx1"/>
                </a:solidFill>
                <a:latin typeface="+mn-ea"/>
                <a:ea typeface="+mn-ea"/>
              </a:rPr>
              <a:t>:</a:t>
            </a:r>
          </a:p>
          <a:p>
            <a:pPr marL="700088" lvl="1" indent="-342900" algn="just">
              <a:buFont typeface="+mj-lt"/>
              <a:buAutoNum type="arabicParenR"/>
            </a:pPr>
            <a:r>
              <a:rPr lang="en-US" altLang="zh-TW" sz="1400" b="1" dirty="0">
                <a:solidFill>
                  <a:schemeClr val="tx1"/>
                </a:solidFill>
                <a:latin typeface="+mn-ea"/>
                <a:ea typeface="+mn-ea"/>
              </a:rPr>
              <a:t>PCB 6-Layer,</a:t>
            </a:r>
            <a:r>
              <a:rPr lang="zh-TW" altLang="en-US" sz="1400" b="1" dirty="0">
                <a:solidFill>
                  <a:schemeClr val="tx1"/>
                </a:solidFill>
                <a:latin typeface="+mn-ea"/>
                <a:ea typeface="+mn-ea"/>
              </a:rPr>
              <a:t>雙面元件 </a:t>
            </a:r>
          </a:p>
          <a:p>
            <a:pPr marL="700088" lvl="1" indent="-342900" algn="just">
              <a:buFont typeface="+mj-lt"/>
              <a:buAutoNum type="arabicParenR"/>
            </a:pPr>
            <a:r>
              <a:rPr lang="zh-TW" altLang="en-US" sz="1400" b="1" dirty="0">
                <a:solidFill>
                  <a:schemeClr val="tx1"/>
                </a:solidFill>
                <a:latin typeface="+mn-ea"/>
                <a:ea typeface="+mn-ea"/>
              </a:rPr>
              <a:t>銅厚</a:t>
            </a:r>
            <a:r>
              <a:rPr lang="en-US" altLang="zh-TW" sz="1400" b="1" dirty="0">
                <a:solidFill>
                  <a:schemeClr val="tx1"/>
                </a:solidFill>
                <a:latin typeface="+mn-ea"/>
                <a:ea typeface="+mn-ea"/>
              </a:rPr>
              <a:t>1oz,O/S </a:t>
            </a:r>
            <a:r>
              <a:rPr lang="zh-TW" altLang="en-US" sz="1400" b="1" dirty="0">
                <a:solidFill>
                  <a:schemeClr val="tx1"/>
                </a:solidFill>
                <a:latin typeface="+mn-ea"/>
                <a:ea typeface="+mn-ea"/>
              </a:rPr>
              <a:t>測試</a:t>
            </a:r>
            <a:r>
              <a:rPr lang="en-US" altLang="zh-TW" sz="1400" b="1" dirty="0">
                <a:solidFill>
                  <a:schemeClr val="tx1"/>
                </a:solidFill>
                <a:latin typeface="+mn-ea"/>
                <a:ea typeface="+mn-ea"/>
              </a:rPr>
              <a:t>,</a:t>
            </a:r>
            <a:r>
              <a:rPr lang="zh-TW" altLang="en-US" sz="1400" b="1" dirty="0">
                <a:solidFill>
                  <a:schemeClr val="tx1"/>
                </a:solidFill>
                <a:latin typeface="+mn-ea"/>
                <a:ea typeface="+mn-ea"/>
              </a:rPr>
              <a:t>走線</a:t>
            </a:r>
            <a:r>
              <a:rPr lang="en-US" altLang="zh-TW" sz="1400" b="1" dirty="0">
                <a:solidFill>
                  <a:schemeClr val="tx1"/>
                </a:solidFill>
                <a:latin typeface="+mn-ea"/>
                <a:ea typeface="+mn-ea"/>
              </a:rPr>
              <a:t>50</a:t>
            </a:r>
            <a:r>
              <a:rPr lang="zh-TW" altLang="en-US" sz="1400" b="1" dirty="0">
                <a:solidFill>
                  <a:schemeClr val="tx1"/>
                </a:solidFill>
                <a:latin typeface="+mn-ea"/>
                <a:ea typeface="+mn-ea"/>
              </a:rPr>
              <a:t>歐姆阻抗。 </a:t>
            </a:r>
          </a:p>
          <a:p>
            <a:pPr marL="700088" lvl="1" indent="-342900" algn="just">
              <a:buFont typeface="+mj-lt"/>
              <a:buAutoNum type="arabicParenR"/>
            </a:pP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介面需可設定同時量測不同形式之感測元件</a:t>
            </a:r>
          </a:p>
          <a:p>
            <a:pPr marL="700088" lvl="1" indent="-342900" algn="just">
              <a:buFont typeface="+mj-lt"/>
              <a:buAutoNum type="arabicParenR"/>
            </a:pP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需具控制調整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UI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介面，可控制移動平台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XY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位置與間距，移動平台為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MPI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移動平台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型號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:T200)</a:t>
            </a:r>
          </a:p>
          <a:p>
            <a:pPr marL="700088" lvl="1" indent="-342900" algn="just">
              <a:buFont typeface="+mj-lt"/>
              <a:buAutoNum type="arabicParenR"/>
            </a:pP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需可自動量測元件電容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-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電壓曲線，具</a:t>
            </a:r>
            <a:r>
              <a:rPr lang="en-US" altLang="zh-TW" sz="1400" b="1" dirty="0" err="1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Vp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量測演算法，並可顯示與輸出</a:t>
            </a:r>
            <a:endParaRPr lang="en-US" altLang="zh-TW" sz="1400" b="1" dirty="0">
              <a:solidFill>
                <a:schemeClr val="tx1"/>
              </a:solidFill>
              <a:latin typeface="Tw Cen MT" panose="020B0602020104020603" pitchFamily="34" charset="0"/>
              <a:ea typeface="微軟正黑體" panose="020B0604030504040204" pitchFamily="34" charset="-120"/>
            </a:endParaRPr>
          </a:p>
          <a:p>
            <a:pPr marL="700088" lvl="1" indent="-342900" algn="just">
              <a:buFont typeface="+mj-lt"/>
              <a:buAutoNum type="arabicParenR"/>
            </a:pP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需可自動量測元件電阻初始值，並可顯示與輸出，測試流程如附件，資料輸出格式</a:t>
            </a:r>
            <a:endParaRPr lang="en-US" altLang="zh-TW" sz="1400" b="1" dirty="0">
              <a:solidFill>
                <a:schemeClr val="tx1"/>
              </a:solidFill>
              <a:latin typeface="Tw Cen MT" panose="020B0602020104020603" pitchFamily="34" charset="0"/>
              <a:ea typeface="微軟正黑體" panose="020B0604030504040204" pitchFamily="34" charset="-120"/>
            </a:endParaRPr>
          </a:p>
          <a:p>
            <a:pPr marL="700088" lvl="1" indent="-342900" algn="just">
              <a:buFont typeface="+mj-lt"/>
              <a:buAutoNum type="arabicParenR"/>
            </a:pP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需可自動量測元件頻響曲線，頻率範圍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&lt;=100kHz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，最小解析度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0.1Hz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，並可顯示與輸出</a:t>
            </a:r>
            <a:endParaRPr lang="en-US" altLang="zh-TW" sz="1400" b="1" dirty="0">
              <a:solidFill>
                <a:schemeClr val="tx1"/>
              </a:solidFill>
              <a:latin typeface="Tw Cen MT" panose="020B0602020104020603" pitchFamily="34" charset="0"/>
              <a:ea typeface="微軟正黑體" panose="020B0604030504040204" pitchFamily="34" charset="-120"/>
            </a:endParaRPr>
          </a:p>
          <a:p>
            <a:pPr marL="700088" lvl="1" indent="-342900" algn="just">
              <a:buFont typeface="+mj-lt"/>
              <a:buAutoNum type="arabicParenR"/>
            </a:pP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細部設計須至南創討論，並提供至少</a:t>
            </a:r>
            <a:r>
              <a:rPr lang="en-US" altLang="zh-TW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5</a:t>
            </a:r>
            <a:r>
              <a:rPr lang="zh-TW" altLang="en-US" sz="1400" b="1" dirty="0">
                <a:solidFill>
                  <a:schemeClr val="tx1"/>
                </a:solidFill>
                <a:latin typeface="Tw Cen MT" panose="020B0602020104020603" pitchFamily="34" charset="0"/>
                <a:ea typeface="微軟正黑體" panose="020B0604030504040204" pitchFamily="34" charset="-120"/>
              </a:rPr>
              <a:t>次調整服務</a:t>
            </a:r>
            <a:endParaRPr lang="en-US" altLang="zh-TW" sz="14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6357" y="-173734"/>
            <a:ext cx="8523221" cy="862620"/>
          </a:xfrm>
        </p:spPr>
        <p:txBody>
          <a:bodyPr anchor="t">
            <a:noAutofit/>
          </a:bodyPr>
          <a:lstStyle/>
          <a:p>
            <a:pPr>
              <a:lnSpc>
                <a:spcPct val="200000"/>
              </a:lnSpc>
            </a:pPr>
            <a:r>
              <a:rPr lang="zh-TW" altLang="en-US" sz="2400" u="none" dirty="0">
                <a:latin typeface="+mn-ea"/>
                <a:ea typeface="+mn-ea"/>
              </a:rPr>
              <a:t>請購說明</a:t>
            </a:r>
            <a:endParaRPr lang="zh-TW" altLang="en-US" sz="2400" dirty="0">
              <a:solidFill>
                <a:schemeClr val="accent6">
                  <a:lumMod val="75000"/>
                </a:schemeClr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649712"/>
      </p:ext>
    </p:extLst>
  </p:cSld>
  <p:clrMapOvr>
    <a:masterClrMapping/>
  </p:clrMapOvr>
</p:sld>
</file>

<file path=ppt/theme/theme1.xml><?xml version="1.0" encoding="utf-8"?>
<a:theme xmlns:a="http://schemas.openxmlformats.org/drawingml/2006/main" name="1_簡報內頁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rgbClr val="4787BA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noFill/>
        <a:ln w="28575" cap="flat" cmpd="sng" algn="ctr">
          <a:solidFill>
            <a:srgbClr val="4F6FA4"/>
          </a:solidFill>
          <a:prstDash val="solid"/>
          <a:round/>
          <a:headEnd type="none" w="med" len="med"/>
          <a:tailEnd type="triangle" w="lg" len="lg"/>
        </a:ln>
        <a:effectLst/>
      </a:spPr>
      <a:bodyPr/>
      <a:lstStyle/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55563</TotalTime>
  <Words>223</Words>
  <Application>Microsoft Office PowerPoint</Application>
  <PresentationFormat>投影片</PresentationFormat>
  <Paragraphs>20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微軟正黑體</vt:lpstr>
      <vt:lpstr>Arial</vt:lpstr>
      <vt:lpstr>Calibri</vt:lpstr>
      <vt:lpstr>Tahoma</vt:lpstr>
      <vt:lpstr>Tw Cen MT</vt:lpstr>
      <vt:lpstr>Wingdings</vt:lpstr>
      <vt:lpstr>1_簡報內頁</vt:lpstr>
      <vt:lpstr>請購說明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chloe</dc:creator>
  <cp:lastModifiedBy>李修誠</cp:lastModifiedBy>
  <cp:revision>1666</cp:revision>
  <cp:lastPrinted>2024-10-11T03:55:49Z</cp:lastPrinted>
  <dcterms:created xsi:type="dcterms:W3CDTF">2013-12-13T02:22:25Z</dcterms:created>
  <dcterms:modified xsi:type="dcterms:W3CDTF">2026-08-18T08:15:29Z</dcterms:modified>
</cp:coreProperties>
</file>