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0" autoAdjust="0"/>
    <p:restoredTop sz="94660"/>
  </p:normalViewPr>
  <p:slideViewPr>
    <p:cSldViewPr snapToGrid="0">
      <p:cViewPr varScale="1">
        <p:scale>
          <a:sx n="72" d="100"/>
          <a:sy n="72" d="100"/>
        </p:scale>
        <p:origin x="41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64E6CF6-D493-488D-9578-DBE914D3F6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92819CB6-998A-4B35-901E-20948CEDDE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9978B1A-3024-4774-91CD-3C7015D22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E188C-87FD-453C-B7CD-C5A171F2A820}" type="datetimeFigureOut">
              <a:rPr lang="zh-TW" altLang="en-US" smtClean="0"/>
              <a:t>2026/9/18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2F43A70-61D8-470A-9A9D-65A2FAEB5D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D028361-362A-4577-88B4-6C6DB9B28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5921-C76F-4BEE-8872-7D86A34F408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94785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2C59528-F493-4827-A739-D4C5F3CFC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85D21FBF-FE4F-42F4-9FDE-19AD17464E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B2CD265-1187-4358-BF74-CF1DF1DA3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E188C-87FD-453C-B7CD-C5A171F2A820}" type="datetimeFigureOut">
              <a:rPr lang="zh-TW" altLang="en-US" smtClean="0"/>
              <a:t>2026/9/18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B3F3F2D0-E909-416B-BA1F-3A4038CCF2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AE27780-0152-4517-8758-1021F44473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5921-C76F-4BEE-8872-7D86A34F408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42318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4B70CCE-188F-4504-B982-73ADFBFEFB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8BF8C973-91BC-47E4-B925-26D25936AB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108949C-410A-4B03-A378-4C507A6DD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E188C-87FD-453C-B7CD-C5A171F2A820}" type="datetimeFigureOut">
              <a:rPr lang="zh-TW" altLang="en-US" smtClean="0"/>
              <a:t>2026/9/18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BF2FF026-6B7D-42D4-B76E-A9BBEEDE49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6C263CE-E419-43CC-90D7-0B503CB1E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5921-C76F-4BEE-8872-7D86A34F408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551416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4BA51B6-385C-4087-BE3E-4EB7313F2C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1FA77A3-358A-4072-BECC-06887D8142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CB3554DB-077F-489E-A69F-06B416F3A4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36F8F2ED-FD68-4A5A-A9B4-3E0080CAA6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E188C-87FD-453C-B7CD-C5A171F2A820}" type="datetimeFigureOut">
              <a:rPr lang="zh-TW" altLang="en-US" smtClean="0"/>
              <a:t>2026/9/18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96A1396C-9ACA-4992-9028-7A5B7734E6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D9718AF2-A883-4653-B575-39183F926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5921-C76F-4BEE-8872-7D86A34F408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4504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AF12734-CEFE-4F55-B89F-59BE9C3E6F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F3486799-0907-4B62-931E-88E9022E6D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20C82600-8EE5-441F-A0CF-905A9E6164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DF748633-7F9B-4DA5-9C20-0C214CA0BB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9C7D74D4-08C0-4BD9-8246-2518E2639B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0C263EC1-0A0A-4B9B-BEF6-AF8C7B129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E188C-87FD-453C-B7CD-C5A171F2A820}" type="datetimeFigureOut">
              <a:rPr lang="zh-TW" altLang="en-US" smtClean="0"/>
              <a:t>2026/9/18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72ADC34F-6C0D-44D9-B281-AA2F63263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91D420D3-8C52-4E92-9111-61DDFA783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5921-C76F-4BEE-8872-7D86A34F408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59764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E72E493-5150-4549-BFBC-289E367B0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6B97033D-5A64-4860-A40D-CBE62670B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E188C-87FD-453C-B7CD-C5A171F2A820}" type="datetimeFigureOut">
              <a:rPr lang="zh-TW" altLang="en-US" smtClean="0"/>
              <a:t>2026/9/18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51568BEA-123C-4823-83B2-0A83B20AA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5A90B030-0EC6-49C3-9E83-7E30E0125A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5921-C76F-4BEE-8872-7D86A34F408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33885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A789DFBA-7E78-4FA6-9255-FA1E4D638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E188C-87FD-453C-B7CD-C5A171F2A820}" type="datetimeFigureOut">
              <a:rPr lang="zh-TW" altLang="en-US" smtClean="0"/>
              <a:t>2026/9/18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1DE486BC-FF6C-4105-BE62-F78747931B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9F44EABC-61DD-4721-AF29-34DCA2194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5921-C76F-4BEE-8872-7D86A34F408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01588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01BCC24-9086-4F1E-8480-0E8DE149D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8CFC750-1161-4FEF-8396-A10905791A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5F72D19D-0F7F-4B85-AFA2-A00ED7DCA1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040CC92B-83C0-491D-A8E9-9F0AC085C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E188C-87FD-453C-B7CD-C5A171F2A820}" type="datetimeFigureOut">
              <a:rPr lang="zh-TW" altLang="en-US" smtClean="0"/>
              <a:t>2026/9/18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E8AC147C-EAF2-442C-95DF-2F296339E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7A2C8CC3-72A6-4BB0-9AF2-5CB4EC2BA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5921-C76F-4BEE-8872-7D86A34F408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9490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7B6891D-2D68-4522-9C2F-94199F9CE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D5811E4B-CDD2-41BE-BA4C-3B5EEAD2F4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A19CAEA4-27CD-4AB4-8E9C-6634F25BB4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89B9E896-B39C-4EB0-B822-5A75CAB41E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E188C-87FD-453C-B7CD-C5A171F2A820}" type="datetimeFigureOut">
              <a:rPr lang="zh-TW" altLang="en-US" smtClean="0"/>
              <a:t>2026/9/18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3EB7B6F6-5958-46CD-B106-B42580B72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E2BD22CE-B4E4-4595-BFEF-A3AF44F468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5921-C76F-4BEE-8872-7D86A34F408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19626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2FB7528-EA83-4338-9D76-05F599797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DD17BD40-0AE1-482C-9AA0-AF78D51A13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055FAE4-F1A8-41FA-8E6B-8A753C2615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E188C-87FD-453C-B7CD-C5A171F2A820}" type="datetimeFigureOut">
              <a:rPr lang="zh-TW" altLang="en-US" smtClean="0"/>
              <a:t>2026/9/18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5C0DA11C-428B-4380-BF8B-F93744A286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0C6B57F3-98BD-41D6-BE48-B8A4DFD76B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5921-C76F-4BEE-8872-7D86A34F408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799169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E5862B2A-E154-4597-97B0-43C3A4B7A39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5A880966-EB3D-48C0-959A-C10C036944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514B284-47E8-4ACE-8F63-6C4C71603A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E188C-87FD-453C-B7CD-C5A171F2A820}" type="datetimeFigureOut">
              <a:rPr lang="zh-TW" altLang="en-US" smtClean="0"/>
              <a:t>2026/9/18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5A7877E9-8800-4EF1-B999-EA5B643A8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7F8EA4B0-8BA6-4A7D-91EA-A3AC6C80E6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5921-C76F-4BEE-8872-7D86A34F408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3558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8847679C-ACD5-4EFC-99EF-1592D875C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51FFA8FB-D32D-4F28-8A4B-03BB877ED6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0A642A21-45B8-46C6-A823-A4F28F5135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E188C-87FD-453C-B7CD-C5A171F2A820}" type="datetimeFigureOut">
              <a:rPr lang="zh-TW" altLang="en-US" smtClean="0"/>
              <a:t>2026/9/18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1029224-6E01-422D-A9C6-49772F116A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12C4DE7A-197C-461C-9EE0-DC23A63461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7A5921-C76F-4BEE-8872-7D86A34F408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56298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D7CAE34C-E066-45A5-B231-82FFFF2170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1821824"/>
              </p:ext>
            </p:extLst>
          </p:nvPr>
        </p:nvGraphicFramePr>
        <p:xfrm>
          <a:off x="1046375" y="2620652"/>
          <a:ext cx="9659724" cy="27100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38660">
                  <a:extLst>
                    <a:ext uri="{9D8B030D-6E8A-4147-A177-3AD203B41FA5}">
                      <a16:colId xmlns:a16="http://schemas.microsoft.com/office/drawing/2014/main" val="3871051368"/>
                    </a:ext>
                  </a:extLst>
                </a:gridCol>
                <a:gridCol w="2075643">
                  <a:extLst>
                    <a:ext uri="{9D8B030D-6E8A-4147-A177-3AD203B41FA5}">
                      <a16:colId xmlns:a16="http://schemas.microsoft.com/office/drawing/2014/main" val="487007854"/>
                    </a:ext>
                  </a:extLst>
                </a:gridCol>
                <a:gridCol w="1091043">
                  <a:extLst>
                    <a:ext uri="{9D8B030D-6E8A-4147-A177-3AD203B41FA5}">
                      <a16:colId xmlns:a16="http://schemas.microsoft.com/office/drawing/2014/main" val="4288665419"/>
                    </a:ext>
                  </a:extLst>
                </a:gridCol>
                <a:gridCol w="758408">
                  <a:extLst>
                    <a:ext uri="{9D8B030D-6E8A-4147-A177-3AD203B41FA5}">
                      <a16:colId xmlns:a16="http://schemas.microsoft.com/office/drawing/2014/main" val="2537944380"/>
                    </a:ext>
                  </a:extLst>
                </a:gridCol>
                <a:gridCol w="1357151">
                  <a:extLst>
                    <a:ext uri="{9D8B030D-6E8A-4147-A177-3AD203B41FA5}">
                      <a16:colId xmlns:a16="http://schemas.microsoft.com/office/drawing/2014/main" val="139910325"/>
                    </a:ext>
                  </a:extLst>
                </a:gridCol>
                <a:gridCol w="1237403">
                  <a:extLst>
                    <a:ext uri="{9D8B030D-6E8A-4147-A177-3AD203B41FA5}">
                      <a16:colId xmlns:a16="http://schemas.microsoft.com/office/drawing/2014/main" val="1700906188"/>
                    </a:ext>
                  </a:extLst>
                </a:gridCol>
                <a:gridCol w="2501416">
                  <a:extLst>
                    <a:ext uri="{9D8B030D-6E8A-4147-A177-3AD203B41FA5}">
                      <a16:colId xmlns:a16="http://schemas.microsoft.com/office/drawing/2014/main" val="1645611279"/>
                    </a:ext>
                  </a:extLst>
                </a:gridCol>
              </a:tblGrid>
              <a:tr h="250796">
                <a:tc>
                  <a:txBody>
                    <a:bodyPr/>
                    <a:lstStyle/>
                    <a:p>
                      <a:r>
                        <a:rPr lang="zh-TW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區域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b"/>
                </a:tc>
                <a:tc>
                  <a:txBody>
                    <a:bodyPr/>
                    <a:lstStyle/>
                    <a:p>
                      <a:r>
                        <a:rPr lang="zh-TW" altLang="en-US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積</a:t>
                      </a:r>
                      <a:r>
                        <a:rPr lang="zh-TW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載尺寸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b"/>
                </a:tc>
                <a:tc>
                  <a:txBody>
                    <a:bodyPr/>
                    <a:lstStyle/>
                    <a:p>
                      <a:r>
                        <a:rPr lang="zh-TW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運動樣式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b"/>
                </a:tc>
                <a:tc>
                  <a:txBody>
                    <a:bodyPr/>
                    <a:lstStyle/>
                    <a:p>
                      <a:r>
                        <a:rPr lang="zh-TW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數量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b"/>
                </a:tc>
                <a:tc>
                  <a:txBody>
                    <a:bodyPr/>
                    <a:lstStyle/>
                    <a:p>
                      <a:r>
                        <a:rPr lang="zh-TW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有效行程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b"/>
                </a:tc>
                <a:tc>
                  <a:txBody>
                    <a:bodyPr/>
                    <a:lstStyle/>
                    <a:p>
                      <a:r>
                        <a:rPr lang="zh-TW" sz="1400" ker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精度</a:t>
                      </a:r>
                      <a:r>
                        <a:rPr lang="en-US" sz="1400" ker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sz="1400" ker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解析度</a:t>
                      </a:r>
                      <a:endParaRPr lang="zh-TW" sz="14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b"/>
                </a:tc>
                <a:tc>
                  <a:txBody>
                    <a:bodyPr/>
                    <a:lstStyle/>
                    <a:p>
                      <a:r>
                        <a:rPr lang="zh-TW" sz="1400" ker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備註</a:t>
                      </a:r>
                      <a:endParaRPr lang="zh-TW" sz="14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b"/>
                </a:tc>
                <a:extLst>
                  <a:ext uri="{0D108BD9-81ED-4DB2-BD59-A6C34878D82A}">
                    <a16:rowId xmlns:a16="http://schemas.microsoft.com/office/drawing/2014/main" val="9912364"/>
                  </a:ext>
                </a:extLst>
              </a:tr>
              <a:tr h="752388">
                <a:tc>
                  <a:txBody>
                    <a:bodyPr/>
                    <a:lstStyle/>
                    <a:p>
                      <a:r>
                        <a:rPr lang="en-US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A</a:t>
                      </a:r>
                      <a:r>
                        <a:rPr lang="zh-TW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、</a:t>
                      </a:r>
                      <a:r>
                        <a:rPr lang="en-US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B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b"/>
                </a:tc>
                <a:tc>
                  <a:txBody>
                    <a:bodyPr/>
                    <a:lstStyle/>
                    <a:p>
                      <a:r>
                        <a:rPr lang="en-US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350mm*350mm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b"/>
                </a:tc>
                <a:tc>
                  <a:txBody>
                    <a:bodyPr/>
                    <a:lstStyle/>
                    <a:p>
                      <a:r>
                        <a:rPr lang="en-US" sz="1400" kern="0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XYθ</a:t>
                      </a:r>
                      <a:r>
                        <a:rPr lang="en-US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(</a:t>
                      </a:r>
                      <a:r>
                        <a:rPr lang="zh-TW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電動</a:t>
                      </a:r>
                      <a:r>
                        <a:rPr lang="en-US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1+1</a:t>
                      </a:r>
                      <a:endParaRPr lang="zh-TW" sz="14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b"/>
                </a:tc>
                <a:tc>
                  <a:txBody>
                    <a:bodyPr/>
                    <a:lstStyle/>
                    <a:p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X-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±</a:t>
                      </a: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10mm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，</a:t>
                      </a:r>
                    </a:p>
                    <a:p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Y-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±</a:t>
                      </a: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15mm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，</a:t>
                      </a:r>
                    </a:p>
                    <a:p>
                      <a:r>
                        <a:rPr lang="en-US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±5°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b"/>
                </a:tc>
                <a:tc>
                  <a:txBody>
                    <a:bodyPr/>
                    <a:lstStyle/>
                    <a:p>
                      <a:r>
                        <a:rPr lang="zh-TW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重覆</a:t>
                      </a:r>
                      <a:r>
                        <a:rPr lang="zh-TW" altLang="en-US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定位</a:t>
                      </a:r>
                      <a:r>
                        <a:rPr lang="zh-TW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精度</a:t>
                      </a:r>
                      <a:r>
                        <a:rPr lang="en-US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±1μm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b"/>
                </a:tc>
                <a:tc>
                  <a:txBody>
                    <a:bodyPr/>
                    <a:lstStyle/>
                    <a:p>
                      <a:r>
                        <a:rPr lang="en-US" sz="1400" kern="0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XYθ</a:t>
                      </a:r>
                      <a:r>
                        <a:rPr lang="zh-TW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平台中空</a:t>
                      </a:r>
                      <a:r>
                        <a:rPr lang="en-US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80*80mm</a:t>
                      </a:r>
                      <a:r>
                        <a:rPr lang="zh-TW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，需有承靠</a:t>
                      </a:r>
                      <a:r>
                        <a:rPr lang="en-US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PIN</a:t>
                      </a:r>
                      <a:r>
                        <a:rPr lang="zh-TW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及下壓夾治具固定基板於</a:t>
                      </a:r>
                      <a:r>
                        <a:rPr lang="en-US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A/B</a:t>
                      </a:r>
                      <a:r>
                        <a:rPr lang="zh-TW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表面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b"/>
                </a:tc>
                <a:extLst>
                  <a:ext uri="{0D108BD9-81ED-4DB2-BD59-A6C34878D82A}">
                    <a16:rowId xmlns:a16="http://schemas.microsoft.com/office/drawing/2014/main" val="3238432033"/>
                  </a:ext>
                </a:extLst>
              </a:tr>
              <a:tr h="668789">
                <a:tc>
                  <a:txBody>
                    <a:bodyPr/>
                    <a:lstStyle/>
                    <a:p>
                      <a:r>
                        <a:rPr lang="en-US" sz="1400" ker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C</a:t>
                      </a:r>
                      <a:endParaRPr lang="zh-TW" sz="14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b"/>
                </a:tc>
                <a:tc>
                  <a:txBody>
                    <a:bodyPr/>
                    <a:lstStyle/>
                    <a:p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350mm*800mm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，兩側開口</a:t>
                      </a: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100mm*100mm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兩座，中間開口</a:t>
                      </a: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60mm*100mm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一座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b"/>
                </a:tc>
                <a:tc>
                  <a:txBody>
                    <a:bodyPr/>
                    <a:lstStyle/>
                    <a:p>
                      <a:r>
                        <a:rPr lang="en-US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X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b"/>
                </a:tc>
                <a:tc>
                  <a:txBody>
                    <a:bodyPr/>
                    <a:lstStyle/>
                    <a:p>
                      <a:r>
                        <a:rPr lang="en-US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100mm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b"/>
                </a:tc>
                <a:tc>
                  <a:txBody>
                    <a:bodyPr/>
                    <a:lstStyle/>
                    <a:p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b"/>
                </a:tc>
                <a:tc>
                  <a:txBody>
                    <a:bodyPr/>
                    <a:lstStyle/>
                    <a:p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搭配進給螺桿外徑</a:t>
                      </a: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8mm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、導程</a:t>
                      </a: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2mm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、</a:t>
                      </a: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C5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級，重覆精度±</a:t>
                      </a: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μ</a:t>
                      </a: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m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，搭配光學尺</a:t>
                      </a: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AT715-150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，表面處理陽極黑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b"/>
                </a:tc>
                <a:extLst>
                  <a:ext uri="{0D108BD9-81ED-4DB2-BD59-A6C34878D82A}">
                    <a16:rowId xmlns:a16="http://schemas.microsoft.com/office/drawing/2014/main" val="2007854317"/>
                  </a:ext>
                </a:extLst>
              </a:tr>
              <a:tr h="668789">
                <a:tc>
                  <a:txBody>
                    <a:bodyPr/>
                    <a:lstStyle/>
                    <a:p>
                      <a:r>
                        <a:rPr lang="en-US" sz="1400" ker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D</a:t>
                      </a:r>
                      <a:endParaRPr lang="zh-TW" sz="14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b"/>
                </a:tc>
                <a:tc>
                  <a:txBody>
                    <a:bodyPr/>
                    <a:lstStyle/>
                    <a:p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350mm*800mm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，兩側開口</a:t>
                      </a: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100mm*120mm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兩座，中間開口</a:t>
                      </a: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60mm*100mm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一座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b"/>
                </a:tc>
                <a:tc>
                  <a:txBody>
                    <a:bodyPr/>
                    <a:lstStyle/>
                    <a:p>
                      <a:r>
                        <a:rPr lang="en-US" sz="1400" ker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X </a:t>
                      </a:r>
                      <a:endParaRPr lang="zh-TW" sz="14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endParaRPr lang="zh-TW" sz="14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b"/>
                </a:tc>
                <a:tc>
                  <a:txBody>
                    <a:bodyPr/>
                    <a:lstStyle/>
                    <a:p>
                      <a:r>
                        <a:rPr lang="en-US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600mm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b"/>
                </a:tc>
                <a:tc>
                  <a:txBody>
                    <a:bodyPr/>
                    <a:lstStyle/>
                    <a:p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b"/>
                </a:tc>
                <a:tc>
                  <a:txBody>
                    <a:bodyPr/>
                    <a:lstStyle/>
                    <a:p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直線度</a:t>
                      </a: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600mm/5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μ</a:t>
                      </a: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m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，</a:t>
                      </a: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X1X2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平行度</a:t>
                      </a: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μ</a:t>
                      </a: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m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，搭配光學尺</a:t>
                      </a: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AT715-750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，表面處理陽極黑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b"/>
                </a:tc>
                <a:extLst>
                  <a:ext uri="{0D108BD9-81ED-4DB2-BD59-A6C34878D82A}">
                    <a16:rowId xmlns:a16="http://schemas.microsoft.com/office/drawing/2014/main" val="4194143482"/>
                  </a:ext>
                </a:extLst>
              </a:tr>
            </a:tbl>
          </a:graphicData>
        </a:graphic>
      </p:graphicFrame>
      <p:sp>
        <p:nvSpPr>
          <p:cNvPr id="5" name="文字方塊 4">
            <a:extLst>
              <a:ext uri="{FF2B5EF4-FFF2-40B4-BE49-F238E27FC236}">
                <a16:creationId xmlns:a16="http://schemas.microsoft.com/office/drawing/2014/main" id="{ED1EDF11-9D10-45BA-B426-B65DE10A9113}"/>
              </a:ext>
            </a:extLst>
          </p:cNvPr>
          <p:cNvSpPr txBox="1"/>
          <p:nvPr/>
        </p:nvSpPr>
        <p:spPr>
          <a:xfrm>
            <a:off x="2647555" y="772998"/>
            <a:ext cx="63253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多軸運動機構組件規格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06A1DEA5-2378-4616-8BCE-AD04DCD88852}"/>
              </a:ext>
            </a:extLst>
          </p:cNvPr>
          <p:cNvSpPr txBox="1"/>
          <p:nvPr/>
        </p:nvSpPr>
        <p:spPr>
          <a:xfrm>
            <a:off x="973318" y="5672281"/>
            <a:ext cx="8915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螺桿安裝面、滑塊安裝面、光學尺安裝面與區域介面間之表面粗糙度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Ra&lt;0.8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4425782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>
            <a:extLst>
              <a:ext uri="{FF2B5EF4-FFF2-40B4-BE49-F238E27FC236}">
                <a16:creationId xmlns:a16="http://schemas.microsoft.com/office/drawing/2014/main" id="{6009EAAE-29CC-4136-891C-98A28DC32D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1652270" y="890270"/>
            <a:ext cx="8887460" cy="5077460"/>
          </a:xfrm>
          <a:prstGeom prst="rect">
            <a:avLst/>
          </a:prstGeom>
        </p:spPr>
      </p:pic>
      <p:sp>
        <p:nvSpPr>
          <p:cNvPr id="4" name="文字方塊 2">
            <a:extLst>
              <a:ext uri="{FF2B5EF4-FFF2-40B4-BE49-F238E27FC236}">
                <a16:creationId xmlns:a16="http://schemas.microsoft.com/office/drawing/2014/main" id="{2245A2B6-93BC-4689-A984-F99C271EE5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5551" y="3943415"/>
            <a:ext cx="320040" cy="328930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r>
              <a:rPr lang="en-US" sz="1200" b="1" kern="10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A</a:t>
            </a:r>
            <a:endParaRPr lang="zh-TW" sz="1200" kern="10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  <p:sp>
        <p:nvSpPr>
          <p:cNvPr id="5" name="文字方塊 2">
            <a:extLst>
              <a:ext uri="{FF2B5EF4-FFF2-40B4-BE49-F238E27FC236}">
                <a16:creationId xmlns:a16="http://schemas.microsoft.com/office/drawing/2014/main" id="{807ADFC4-3471-4F76-A0EF-87C175FCEE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86231" y="3276665"/>
            <a:ext cx="320040" cy="328930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r>
              <a:rPr lang="en-US" sz="1200" b="1" kern="10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B</a:t>
            </a:r>
            <a:endParaRPr lang="zh-TW" sz="1200" kern="10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  <p:sp>
        <p:nvSpPr>
          <p:cNvPr id="6" name="文字方塊 2">
            <a:extLst>
              <a:ext uri="{FF2B5EF4-FFF2-40B4-BE49-F238E27FC236}">
                <a16:creationId xmlns:a16="http://schemas.microsoft.com/office/drawing/2014/main" id="{DFD9E86F-44CD-4DCF-8965-5DD334EDA4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53136" y="3864675"/>
            <a:ext cx="419100" cy="328930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r>
              <a:rPr lang="en-US" sz="1200" b="1" kern="10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C</a:t>
            </a:r>
            <a:endParaRPr lang="zh-TW" sz="1200" kern="10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  <p:sp>
        <p:nvSpPr>
          <p:cNvPr id="7" name="文字方塊 2">
            <a:extLst>
              <a:ext uri="{FF2B5EF4-FFF2-40B4-BE49-F238E27FC236}">
                <a16:creationId xmlns:a16="http://schemas.microsoft.com/office/drawing/2014/main" id="{1D1012A8-A77F-4016-950A-F7F4A3E7F0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82676" y="4382835"/>
            <a:ext cx="502920" cy="405130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200000"/>
              </a:lnSpc>
            </a:pPr>
            <a:r>
              <a:rPr lang="en-US" sz="1200" b="1" kern="10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D</a:t>
            </a:r>
            <a:endParaRPr lang="zh-TW" sz="1200" kern="10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35663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群組 8">
            <a:extLst>
              <a:ext uri="{FF2B5EF4-FFF2-40B4-BE49-F238E27FC236}">
                <a16:creationId xmlns:a16="http://schemas.microsoft.com/office/drawing/2014/main" id="{E125D729-E9EF-424F-A0A7-A453183D3634}"/>
              </a:ext>
            </a:extLst>
          </p:cNvPr>
          <p:cNvGrpSpPr/>
          <p:nvPr/>
        </p:nvGrpSpPr>
        <p:grpSpPr>
          <a:xfrm>
            <a:off x="2066985" y="1414022"/>
            <a:ext cx="8472183" cy="4289196"/>
            <a:chOff x="3169920" y="2205990"/>
            <a:chExt cx="5852160" cy="2446020"/>
          </a:xfrm>
        </p:grpSpPr>
        <p:pic>
          <p:nvPicPr>
            <p:cNvPr id="4" name="圖片 3">
              <a:extLst>
                <a:ext uri="{FF2B5EF4-FFF2-40B4-BE49-F238E27FC236}">
                  <a16:creationId xmlns:a16="http://schemas.microsoft.com/office/drawing/2014/main" id="{BC1AC2E3-63F9-4895-B0B9-28FFB22F126D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69920" y="2205990"/>
              <a:ext cx="5852160" cy="244602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" name="文字方塊 2">
              <a:extLst>
                <a:ext uri="{FF2B5EF4-FFF2-40B4-BE49-F238E27FC236}">
                  <a16:creationId xmlns:a16="http://schemas.microsoft.com/office/drawing/2014/main" id="{9332CDE1-C26E-4B63-8EC1-5CB4B55B5BB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86627" y="3241969"/>
              <a:ext cx="320040" cy="32893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r>
                <a:rPr lang="en-US" sz="1200" b="1" kern="100">
                  <a:solidFill>
                    <a:srgbClr val="FF0000"/>
                  </a:solidFill>
                  <a:effectLst/>
                  <a:latin typeface="Calibri" panose="020F0502020204030204" pitchFamily="34" charset="0"/>
                  <a:ea typeface="新細明體" panose="02020500000000000000" pitchFamily="18" charset="-120"/>
                  <a:cs typeface="Times New Roman" panose="02020603050405020304" pitchFamily="18" charset="0"/>
                </a:rPr>
                <a:t>A</a:t>
              </a:r>
              <a:endParaRPr lang="zh-TW" sz="1200" kern="10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endParaRPr>
            </a:p>
          </p:txBody>
        </p:sp>
        <p:sp>
          <p:nvSpPr>
            <p:cNvPr id="6" name="文字方塊 2">
              <a:extLst>
                <a:ext uri="{FF2B5EF4-FFF2-40B4-BE49-F238E27FC236}">
                  <a16:creationId xmlns:a16="http://schemas.microsoft.com/office/drawing/2014/main" id="{17FCD9F1-A279-4726-ADF8-B55DDDC601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76664" y="3241969"/>
              <a:ext cx="320040" cy="32893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r>
                <a:rPr lang="en-US" sz="1200" b="1" kern="100">
                  <a:solidFill>
                    <a:srgbClr val="FF0000"/>
                  </a:solidFill>
                  <a:effectLst/>
                  <a:latin typeface="Calibri" panose="020F0502020204030204" pitchFamily="34" charset="0"/>
                  <a:ea typeface="新細明體" panose="02020500000000000000" pitchFamily="18" charset="-120"/>
                  <a:cs typeface="Times New Roman" panose="02020603050405020304" pitchFamily="18" charset="0"/>
                </a:rPr>
                <a:t>B</a:t>
              </a:r>
              <a:endParaRPr lang="zh-TW" sz="1200" kern="10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endParaRPr>
            </a:p>
          </p:txBody>
        </p:sp>
        <p:sp>
          <p:nvSpPr>
            <p:cNvPr id="7" name="文字方塊 2">
              <a:extLst>
                <a:ext uri="{FF2B5EF4-FFF2-40B4-BE49-F238E27FC236}">
                  <a16:creationId xmlns:a16="http://schemas.microsoft.com/office/drawing/2014/main" id="{A2F74101-504E-4A1A-AF76-BA62A4D4468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67114" y="3704420"/>
              <a:ext cx="419100" cy="32893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r>
                <a:rPr lang="en-US" sz="1200" b="1" kern="100">
                  <a:solidFill>
                    <a:srgbClr val="FF0000"/>
                  </a:solidFill>
                  <a:effectLst/>
                  <a:latin typeface="Calibri" panose="020F0502020204030204" pitchFamily="34" charset="0"/>
                  <a:ea typeface="新細明體" panose="02020500000000000000" pitchFamily="18" charset="-120"/>
                  <a:cs typeface="Times New Roman" panose="02020603050405020304" pitchFamily="18" charset="0"/>
                </a:rPr>
                <a:t>C</a:t>
              </a:r>
              <a:endParaRPr lang="zh-TW" sz="1200" kern="10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endParaRPr>
            </a:p>
          </p:txBody>
        </p:sp>
        <p:sp>
          <p:nvSpPr>
            <p:cNvPr id="8" name="文字方塊 2">
              <a:extLst>
                <a:ext uri="{FF2B5EF4-FFF2-40B4-BE49-F238E27FC236}">
                  <a16:creationId xmlns:a16="http://schemas.microsoft.com/office/drawing/2014/main" id="{37B59370-1060-4AC7-944F-26D28F5448E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40676" y="4246880"/>
              <a:ext cx="502920" cy="40513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200000"/>
                </a:lnSpc>
              </a:pPr>
              <a:r>
                <a:rPr lang="en-US" sz="1200" b="1" kern="100">
                  <a:solidFill>
                    <a:srgbClr val="FF0000"/>
                  </a:solidFill>
                  <a:effectLst/>
                  <a:latin typeface="Calibri" panose="020F0502020204030204" pitchFamily="34" charset="0"/>
                  <a:ea typeface="新細明體" panose="02020500000000000000" pitchFamily="18" charset="-120"/>
                  <a:cs typeface="Times New Roman" panose="02020603050405020304" pitchFamily="18" charset="0"/>
                </a:rPr>
                <a:t>D</a:t>
              </a:r>
              <a:endParaRPr lang="zh-TW" sz="1200" kern="10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endParaRPr>
            </a:p>
          </p:txBody>
        </p:sp>
      </p:grpSp>
      <p:cxnSp>
        <p:nvCxnSpPr>
          <p:cNvPr id="10" name="直線單箭頭接點 9">
            <a:extLst>
              <a:ext uri="{FF2B5EF4-FFF2-40B4-BE49-F238E27FC236}">
                <a16:creationId xmlns:a16="http://schemas.microsoft.com/office/drawing/2014/main" id="{136859FC-FB40-4C77-AD54-F3E84264F822}"/>
              </a:ext>
            </a:extLst>
          </p:cNvPr>
          <p:cNvCxnSpPr>
            <a:cxnSpLocks/>
          </p:cNvCxnSpPr>
          <p:nvPr/>
        </p:nvCxnSpPr>
        <p:spPr>
          <a:xfrm>
            <a:off x="2169736" y="4537529"/>
            <a:ext cx="0" cy="579298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字方塊 2">
            <a:extLst>
              <a:ext uri="{FF2B5EF4-FFF2-40B4-BE49-F238E27FC236}">
                <a16:creationId xmlns:a16="http://schemas.microsoft.com/office/drawing/2014/main" id="{B4355288-E7D1-47A1-931E-90E66CC596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0616" y="4688678"/>
            <a:ext cx="744993" cy="276999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r>
              <a:rPr lang="en-US" altLang="zh-TW" sz="1200" b="1" kern="100" dirty="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26mm</a:t>
            </a:r>
            <a:endParaRPr lang="zh-TW" sz="12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96914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1D276F91-852A-4953-A9BE-A39C94D8D9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1207135" y="798512"/>
            <a:ext cx="9777730" cy="5260975"/>
          </a:xfrm>
          <a:prstGeom prst="rect">
            <a:avLst/>
          </a:prstGeom>
        </p:spPr>
      </p:pic>
      <p:cxnSp>
        <p:nvCxnSpPr>
          <p:cNvPr id="6" name="直線單箭頭接點 5">
            <a:extLst>
              <a:ext uri="{FF2B5EF4-FFF2-40B4-BE49-F238E27FC236}">
                <a16:creationId xmlns:a16="http://schemas.microsoft.com/office/drawing/2014/main" id="{1CABD049-20AE-4D64-AB54-06AD23A9463E}"/>
              </a:ext>
            </a:extLst>
          </p:cNvPr>
          <p:cNvCxnSpPr/>
          <p:nvPr/>
        </p:nvCxnSpPr>
        <p:spPr>
          <a:xfrm>
            <a:off x="1319753" y="6193410"/>
            <a:ext cx="9181707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字方塊 6">
            <a:extLst>
              <a:ext uri="{FF2B5EF4-FFF2-40B4-BE49-F238E27FC236}">
                <a16:creationId xmlns:a16="http://schemas.microsoft.com/office/drawing/2014/main" id="{B6D3A8BC-1C78-48D6-A0B4-840F120D7534}"/>
              </a:ext>
            </a:extLst>
          </p:cNvPr>
          <p:cNvSpPr txBox="1"/>
          <p:nvPr/>
        </p:nvSpPr>
        <p:spPr>
          <a:xfrm>
            <a:off x="5307291" y="6193410"/>
            <a:ext cx="17345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800mm</a:t>
            </a:r>
            <a:endParaRPr lang="zh-TW" altLang="en-US" dirty="0"/>
          </a:p>
        </p:txBody>
      </p:sp>
      <p:cxnSp>
        <p:nvCxnSpPr>
          <p:cNvPr id="9" name="直線單箭頭接點 8">
            <a:extLst>
              <a:ext uri="{FF2B5EF4-FFF2-40B4-BE49-F238E27FC236}">
                <a16:creationId xmlns:a16="http://schemas.microsoft.com/office/drawing/2014/main" id="{B517E9C1-1533-4B87-82C4-117A8FCB0166}"/>
              </a:ext>
            </a:extLst>
          </p:cNvPr>
          <p:cNvCxnSpPr/>
          <p:nvPr/>
        </p:nvCxnSpPr>
        <p:spPr>
          <a:xfrm>
            <a:off x="1027522" y="1875934"/>
            <a:ext cx="0" cy="4025245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字方塊 9">
            <a:extLst>
              <a:ext uri="{FF2B5EF4-FFF2-40B4-BE49-F238E27FC236}">
                <a16:creationId xmlns:a16="http://schemas.microsoft.com/office/drawing/2014/main" id="{5F0D90A0-92CB-44D5-BC07-DE8425A43340}"/>
              </a:ext>
            </a:extLst>
          </p:cNvPr>
          <p:cNvSpPr txBox="1"/>
          <p:nvPr/>
        </p:nvSpPr>
        <p:spPr>
          <a:xfrm>
            <a:off x="160256" y="3428999"/>
            <a:ext cx="17345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350mm</a:t>
            </a:r>
            <a:endParaRPr lang="zh-TW" altLang="en-US" dirty="0"/>
          </a:p>
        </p:txBody>
      </p:sp>
      <p:cxnSp>
        <p:nvCxnSpPr>
          <p:cNvPr id="12" name="直線單箭頭接點 11">
            <a:extLst>
              <a:ext uri="{FF2B5EF4-FFF2-40B4-BE49-F238E27FC236}">
                <a16:creationId xmlns:a16="http://schemas.microsoft.com/office/drawing/2014/main" id="{2E682A46-5DB2-4595-A11F-11BEF56CB044}"/>
              </a:ext>
            </a:extLst>
          </p:cNvPr>
          <p:cNvCxnSpPr/>
          <p:nvPr/>
        </p:nvCxnSpPr>
        <p:spPr>
          <a:xfrm>
            <a:off x="5552388" y="3242821"/>
            <a:ext cx="659876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字方塊 2">
            <a:extLst>
              <a:ext uri="{FF2B5EF4-FFF2-40B4-BE49-F238E27FC236}">
                <a16:creationId xmlns:a16="http://schemas.microsoft.com/office/drawing/2014/main" id="{7321E639-C2F9-4910-B918-55D5A25094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7825" y="2873490"/>
            <a:ext cx="606732" cy="276999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r>
              <a:rPr lang="en-US" altLang="zh-TW" sz="1200" b="1" kern="100" dirty="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60mm</a:t>
            </a:r>
            <a:endParaRPr lang="zh-TW" sz="12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  <p:cxnSp>
        <p:nvCxnSpPr>
          <p:cNvPr id="14" name="直線單箭頭接點 13">
            <a:extLst>
              <a:ext uri="{FF2B5EF4-FFF2-40B4-BE49-F238E27FC236}">
                <a16:creationId xmlns:a16="http://schemas.microsoft.com/office/drawing/2014/main" id="{E6303A4F-5BBB-45E3-A341-CF733DC008C8}"/>
              </a:ext>
            </a:extLst>
          </p:cNvPr>
          <p:cNvCxnSpPr>
            <a:cxnSpLocks/>
          </p:cNvCxnSpPr>
          <p:nvPr/>
        </p:nvCxnSpPr>
        <p:spPr>
          <a:xfrm>
            <a:off x="5421984" y="3300282"/>
            <a:ext cx="0" cy="1158596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字方塊 2">
            <a:extLst>
              <a:ext uri="{FF2B5EF4-FFF2-40B4-BE49-F238E27FC236}">
                <a16:creationId xmlns:a16="http://schemas.microsoft.com/office/drawing/2014/main" id="{817133DC-5DE3-41FF-980A-6E386A23F2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67271" y="3741080"/>
            <a:ext cx="744993" cy="276999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r>
              <a:rPr lang="en-US" altLang="zh-TW" sz="1200" b="1" kern="100" dirty="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100mm</a:t>
            </a:r>
            <a:endParaRPr lang="zh-TW" sz="12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  <p:cxnSp>
        <p:nvCxnSpPr>
          <p:cNvPr id="18" name="直線單箭頭接點 17">
            <a:extLst>
              <a:ext uri="{FF2B5EF4-FFF2-40B4-BE49-F238E27FC236}">
                <a16:creationId xmlns:a16="http://schemas.microsoft.com/office/drawing/2014/main" id="{A963BDAE-5664-433B-8800-4297E2585D9C}"/>
              </a:ext>
            </a:extLst>
          </p:cNvPr>
          <p:cNvCxnSpPr>
            <a:cxnSpLocks/>
          </p:cNvCxnSpPr>
          <p:nvPr/>
        </p:nvCxnSpPr>
        <p:spPr>
          <a:xfrm>
            <a:off x="2814298" y="3242821"/>
            <a:ext cx="923551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字方塊 2">
            <a:extLst>
              <a:ext uri="{FF2B5EF4-FFF2-40B4-BE49-F238E27FC236}">
                <a16:creationId xmlns:a16="http://schemas.microsoft.com/office/drawing/2014/main" id="{229A89EE-A0E3-4DF2-AD8D-747293E042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9735" y="2873490"/>
            <a:ext cx="606732" cy="276999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r>
              <a:rPr lang="en-US" altLang="zh-TW" sz="1200" b="1" kern="100" dirty="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80mm</a:t>
            </a:r>
            <a:endParaRPr lang="zh-TW" sz="12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  <p:cxnSp>
        <p:nvCxnSpPr>
          <p:cNvPr id="20" name="直線單箭頭接點 19">
            <a:extLst>
              <a:ext uri="{FF2B5EF4-FFF2-40B4-BE49-F238E27FC236}">
                <a16:creationId xmlns:a16="http://schemas.microsoft.com/office/drawing/2014/main" id="{57C099CB-0C5B-4C4F-A1DB-2876A23A88FE}"/>
              </a:ext>
            </a:extLst>
          </p:cNvPr>
          <p:cNvCxnSpPr>
            <a:cxnSpLocks/>
          </p:cNvCxnSpPr>
          <p:nvPr/>
        </p:nvCxnSpPr>
        <p:spPr>
          <a:xfrm>
            <a:off x="2702747" y="3428999"/>
            <a:ext cx="0" cy="897904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字方塊 2">
            <a:extLst>
              <a:ext uri="{FF2B5EF4-FFF2-40B4-BE49-F238E27FC236}">
                <a16:creationId xmlns:a16="http://schemas.microsoft.com/office/drawing/2014/main" id="{AF429E2E-58B9-43A1-88C4-201CE5C2CB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9735" y="3741080"/>
            <a:ext cx="744993" cy="276999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r>
              <a:rPr lang="en-US" altLang="zh-TW" sz="1200" b="1" kern="100" dirty="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80mm</a:t>
            </a:r>
            <a:endParaRPr lang="zh-TW" sz="12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78654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212</Words>
  <Application>Microsoft Office PowerPoint</Application>
  <PresentationFormat>寬螢幕</PresentationFormat>
  <Paragraphs>45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9" baseType="lpstr">
      <vt:lpstr>微軟正黑體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李侃峰</dc:creator>
  <cp:lastModifiedBy>李美郁</cp:lastModifiedBy>
  <cp:revision>6</cp:revision>
  <dcterms:created xsi:type="dcterms:W3CDTF">2026-09-16T04:27:54Z</dcterms:created>
  <dcterms:modified xsi:type="dcterms:W3CDTF">2026-09-18T03:11:43Z</dcterms:modified>
</cp:coreProperties>
</file>