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25692CB-884B-F141-A75F-3FAED6031A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C812E571-02D2-06CA-0E2E-959C2ED3ED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FB0A10C5-C881-73FC-B2FD-AF632F1D61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42609-BDA9-4AF3-8D04-781DD12653E3}" type="datetimeFigureOut">
              <a:rPr lang="zh-TW" altLang="en-US" smtClean="0"/>
              <a:t>2026/9/29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0E8BF849-A9D8-C1BF-0A45-B6EA3DAE7C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802E5DD5-E379-3FF1-2B9A-2647075F58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838BF-7765-4676-9EC4-D12713FBA5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94872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9D6EBAD-D9D9-89A7-26D4-AFC72DEE2A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E61BB69-FE31-8C13-B13F-0EBFA6A632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7679DCB8-5555-C5C4-619C-49CA1793C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42609-BDA9-4AF3-8D04-781DD12653E3}" type="datetimeFigureOut">
              <a:rPr lang="zh-TW" altLang="en-US" smtClean="0"/>
              <a:t>2026/9/29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B74A340-4840-C188-9039-CD7174664B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B33FD6C-494C-6E98-0397-B4339FA8C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838BF-7765-4676-9EC4-D12713FBA5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987099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5CCB240-91FA-5D33-440F-9449AF2E7A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88D3FD48-3F03-E8E4-D02C-93843598D4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80D37B6-E78A-F0D9-F939-1FC666DC80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42609-BDA9-4AF3-8D04-781DD12653E3}" type="datetimeFigureOut">
              <a:rPr lang="zh-TW" altLang="en-US" smtClean="0"/>
              <a:t>2026/9/29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F1B2ADB-ACFA-0296-4AB5-9D595B8C94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5D01F749-893C-5D59-017B-9F19D7C982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838BF-7765-4676-9EC4-D12713FBA5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03984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8180B73-3683-16BB-A860-3099943D0B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66FC71D0-CD04-BA71-A80F-BED1870664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76C2E7F3-AFEC-68C7-3F98-EAC7367EAC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2BD57AD9-C4D6-392A-E9FD-E54E4BC011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42609-BDA9-4AF3-8D04-781DD12653E3}" type="datetimeFigureOut">
              <a:rPr lang="zh-TW" altLang="en-US" smtClean="0"/>
              <a:t>2026/9/29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65A4404F-E186-11B0-22B4-1D51302DCE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D123558F-88CA-FABC-62FA-AEEB3D546C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838BF-7765-4676-9EC4-D12713FBA5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21253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C7D08F8-CB7F-5099-E409-07908EA63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15B5EC7B-0F9D-D867-B974-93D593FFCF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FDC37363-1576-A929-2FF1-FE66052877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DDCEC055-1606-5875-6C3A-18C8E5739B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304EDFCF-56CA-3162-FCFD-4A74E29A88D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A2E44C35-5352-4281-3286-E45833587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42609-BDA9-4AF3-8D04-781DD12653E3}" type="datetimeFigureOut">
              <a:rPr lang="zh-TW" altLang="en-US" smtClean="0"/>
              <a:t>2026/9/29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FD7914FF-24BB-90C4-B17E-20A8369030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CAFD32C2-2573-12FB-8D22-FE965479FB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838BF-7765-4676-9EC4-D12713FBA5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89506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099802F-A1AA-699E-97C5-C5076A0C1E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8C36C3BE-54B8-AA83-8384-8F364E98EA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42609-BDA9-4AF3-8D04-781DD12653E3}" type="datetimeFigureOut">
              <a:rPr lang="zh-TW" altLang="en-US" smtClean="0"/>
              <a:t>2026/9/29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7E9AFCAE-252F-D34E-9ADC-4CF70777E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1EAB79FF-00DA-0B36-98FA-857E66C0F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838BF-7765-4676-9EC4-D12713FBA5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84827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B27271D2-6AB3-4C79-4F25-BCD1356E83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42609-BDA9-4AF3-8D04-781DD12653E3}" type="datetimeFigureOut">
              <a:rPr lang="zh-TW" altLang="en-US" smtClean="0"/>
              <a:t>2026/9/29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F299CFBE-A31F-DD40-E835-429AF3F4E3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93F32CD9-CE37-AE46-895A-88017F39B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838BF-7765-4676-9EC4-D12713FBA5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3635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00E8B43-17F1-7DA6-B30A-515D344BDB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6983238-F453-C1E1-ED29-EE10BA11B6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6D2D5B82-63C2-8465-F2FA-EB04E37072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F2614393-0307-1FF3-CFCB-B2F5DE99C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42609-BDA9-4AF3-8D04-781DD12653E3}" type="datetimeFigureOut">
              <a:rPr lang="zh-TW" altLang="en-US" smtClean="0"/>
              <a:t>2026/9/29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5184B41F-5451-C07B-334C-935251ACA8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10458BF6-78B4-56D3-C83E-ECB1B5E27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838BF-7765-4676-9EC4-D12713FBA5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91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B5BA56D-DCC3-E503-1B72-A93A259111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71C3D90B-5680-540F-77C8-865666B9AD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E4A7A5A7-D0BD-70EC-F554-8A23404457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B696CC70-EEBA-1CC4-D9DF-45AA0731D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42609-BDA9-4AF3-8D04-781DD12653E3}" type="datetimeFigureOut">
              <a:rPr lang="zh-TW" altLang="en-US" smtClean="0"/>
              <a:t>2026/9/29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9E96B5F4-668A-55F2-FF51-DFB5F4284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979E2C9-DB49-CE34-5894-9D19DD8515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838BF-7765-4676-9EC4-D12713FBA5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38457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8355CAC-55F5-54E6-94A8-DD2EF2F18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E7F65AFE-6D87-3A34-F9E9-FBC17A7236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6108AA3-0299-4575-909E-82597C921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42609-BDA9-4AF3-8D04-781DD12653E3}" type="datetimeFigureOut">
              <a:rPr lang="zh-TW" altLang="en-US" smtClean="0"/>
              <a:t>2026/9/29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04D5F0E9-7CD9-A1A5-048E-C7F6A5B4A8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B7546DC0-1BE2-5BBC-DEDC-019998EF60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838BF-7765-4676-9EC4-D12713FBA5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76869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F8544201-C009-C0BC-0499-DDFF9FF10C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1FC9E6EE-6CEB-68B6-624B-FEB20DBBE3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D43234C-C7E2-4A1D-E596-33D3C8DE4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42609-BDA9-4AF3-8D04-781DD12653E3}" type="datetimeFigureOut">
              <a:rPr lang="zh-TW" altLang="en-US" smtClean="0"/>
              <a:t>2026/9/29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53783090-14ED-343F-F2D7-1CEC77A55D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DA1438B-CD24-3E8D-AAA1-C30C96FB2F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838BF-7765-4676-9EC4-D12713FBA5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81576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3C62A37E-6760-1122-6DF8-D9DC61274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24911C71-8479-B598-F173-A38F8F476A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D6B2591-8E7C-2ACA-6C06-FAA43B2AEC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8742609-BDA9-4AF3-8D04-781DD12653E3}" type="datetimeFigureOut">
              <a:rPr lang="zh-TW" altLang="en-US" smtClean="0"/>
              <a:t>2026/9/29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49FA81F-4C18-0EA0-5D77-903CD3B4CB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EC37D65-2D1D-5CAF-D50E-1842678790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17838BF-7765-4676-9EC4-D12713FBA5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80554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24h.pchome.com.tw/search?brands=1_391" TargetMode="External"/><Relationship Id="rId2" Type="http://schemas.openxmlformats.org/officeDocument/2006/relationships/hyperlink" Target="https://24h.pchome.com.tw/prod/DHABFE-A900JHI0K?utm_source=google&amp;utm_medium=cpc&amp;utm_campaign=awo_mkt_conversion_allproduct_all_all_gg_pla_mix_profitbidding&amp;gad_source=1&amp;gad_campaignid=21139435648&amp;gclid=CjwKCAjwwL_UBhAjEiwAEhuT5EpAXoKH6DWF5RppNNBUEroMVGk6CD7OISktGpcGSq0tUYlkQ9HDKBoC25gQAvD_BwE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i-hsing.com.tw/shop/18826/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omoshop.com.tw/product/15151162?osm=Ad07&amp;utm_source=googleshop&amp;utm_medium=googleshop-pmax-all-mb-feed&amp;content=personallist02&amp;gad_source=1&amp;gad_campaignid=20882989196&amp;gbraid=0AAAAADlbkmNlFHKNuPVNYd7UQY3QfIJ-U&amp;gclid=CjwKCAjwwrPVBhA1EiwAv_YO-UkDclSLec4PteYmkfFajAdPQUQa2Hch_tjJtHVvMrzOYL5xmj8y5RoCSnkQAvD_BwE" TargetMode="External"/><Relationship Id="rId2" Type="http://schemas.openxmlformats.org/officeDocument/2006/relationships/hyperlink" Target="https://www.momoshop.com.tw/category/LgrpCategory.jsp?l_code=2104300000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s://www.2525.com.tw/TW/Showroom83/ugC_ShowroomItem_Detail.asp?hidShowKindID=55&amp;hidShowTypeID=410&amp;hidShowCatID=474&amp;hidShowID=32737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8BA494CB-0DEE-D1E6-D8FA-DF8E6E6985DE}"/>
              </a:ext>
            </a:extLst>
          </p:cNvPr>
          <p:cNvSpPr txBox="1"/>
          <p:nvPr/>
        </p:nvSpPr>
        <p:spPr>
          <a:xfrm>
            <a:off x="5578765" y="160233"/>
            <a:ext cx="5763491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1400" dirty="0">
                <a:hlinkClick r:id="rId2"/>
              </a:rPr>
              <a:t>參考資訊來源</a:t>
            </a:r>
            <a:r>
              <a:rPr lang="en-US" altLang="zh-TW" sz="1400" dirty="0">
                <a:hlinkClick r:id="rId2"/>
              </a:rPr>
              <a:t>:</a:t>
            </a:r>
          </a:p>
          <a:p>
            <a:r>
              <a:rPr lang="zh-TW" altLang="zh-TW" sz="1400" dirty="0">
                <a:hlinkClick r:id="rId2"/>
              </a:rPr>
              <a:t>ASUS 華碩 TUF F16 FX608JMR-0051A14450HX 電競筆電 灰(i5-14450HX/16G/512G+2TB/RTX5060 8G/W11/16)特仕 - PChome 24h購物</a:t>
            </a:r>
            <a:endParaRPr lang="zh-TW" altLang="en-US" sz="1400" dirty="0"/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D2405BF9-DF0D-DCA2-67BA-1AB12EDAE64D}"/>
              </a:ext>
            </a:extLst>
          </p:cNvPr>
          <p:cNvSpPr txBox="1"/>
          <p:nvPr/>
        </p:nvSpPr>
        <p:spPr>
          <a:xfrm>
            <a:off x="73892" y="83129"/>
            <a:ext cx="318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3"/>
              </a:rPr>
              <a:t>1.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3"/>
              </a:rPr>
              <a:t>ASUS 華碩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endParaRPr lang="zh-TW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F6BE6C61-558D-0C86-1748-8564CE4E2F6D}"/>
              </a:ext>
            </a:extLst>
          </p:cNvPr>
          <p:cNvSpPr txBox="1"/>
          <p:nvPr/>
        </p:nvSpPr>
        <p:spPr>
          <a:xfrm>
            <a:off x="2202874" y="206239"/>
            <a:ext cx="612370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/>
            <a:r>
              <a:rPr lang="zh-TW" altLang="zh-TW" sz="2000" dirty="0"/>
              <a:t>TUF Gaming F16</a:t>
            </a:r>
            <a:endParaRPr lang="zh-TW" altLang="zh-TW" sz="3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" name="文字方塊 17">
            <a:extLst>
              <a:ext uri="{FF2B5EF4-FFF2-40B4-BE49-F238E27FC236}">
                <a16:creationId xmlns:a16="http://schemas.microsoft.com/office/drawing/2014/main" id="{BD64331C-E370-A2B2-BBFF-962B6887B045}"/>
              </a:ext>
            </a:extLst>
          </p:cNvPr>
          <p:cNvSpPr txBox="1"/>
          <p:nvPr/>
        </p:nvSpPr>
        <p:spPr>
          <a:xfrm>
            <a:off x="73892" y="636141"/>
            <a:ext cx="61237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dirty="0">
                <a:ea typeface="Noto Sans TC" panose="020B0200000000000000" pitchFamily="34" charset="-120"/>
              </a:rPr>
              <a:t>機型</a:t>
            </a:r>
            <a:r>
              <a:rPr lang="en-US" altLang="zh-TW" dirty="0">
                <a:ea typeface="Noto Sans TC" panose="020B0200000000000000" pitchFamily="34" charset="-120"/>
              </a:rPr>
              <a:t>:</a:t>
            </a: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FX608JMR-0051A14450HX </a:t>
            </a:r>
            <a:r>
              <a:rPr lang="en-US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 </a:t>
            </a:r>
            <a:r>
              <a:rPr lang="zh-TW" altLang="en-US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 顏色</a:t>
            </a:r>
            <a:r>
              <a:rPr lang="en-US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:</a:t>
            </a: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御鐵灰</a:t>
            </a:r>
            <a:endParaRPr lang="zh-TW" altLang="en-US" dirty="0"/>
          </a:p>
        </p:txBody>
      </p:sp>
      <p:sp>
        <p:nvSpPr>
          <p:cNvPr id="20" name="文字方塊 19">
            <a:extLst>
              <a:ext uri="{FF2B5EF4-FFF2-40B4-BE49-F238E27FC236}">
                <a16:creationId xmlns:a16="http://schemas.microsoft.com/office/drawing/2014/main" id="{EF046AFB-164D-E32A-BB81-9044681B449A}"/>
              </a:ext>
            </a:extLst>
          </p:cNvPr>
          <p:cNvSpPr txBox="1"/>
          <p:nvPr/>
        </p:nvSpPr>
        <p:spPr>
          <a:xfrm>
            <a:off x="73892" y="1431570"/>
            <a:ext cx="11970326" cy="23980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600"/>
              </a:lnSpc>
            </a:pPr>
            <a:r>
              <a:rPr lang="zh-TW" altLang="zh-TW" sz="1600" dirty="0">
                <a:ea typeface="Noto Sans TC" panose="020B0200000000000000" pitchFamily="34" charset="-120"/>
              </a:rPr>
              <a:t>●</a:t>
            </a:r>
            <a:r>
              <a:rPr lang="zh-TW" altLang="zh-TW" sz="16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螢幕尺寸：16 "(薄邊框) / FHD+ 16:10 (1920 x 1200, WUXGA) / 165Hz / IPS-level / Anti-glare / NTSC 72% / SRGB 100%</a:t>
            </a:r>
            <a:endParaRPr lang="en-US" altLang="zh-TW" sz="1600" b="0" i="0" dirty="0">
              <a:solidFill>
                <a:schemeClr val="tx1"/>
              </a:solidFill>
              <a:effectLst/>
              <a:latin typeface="+mn-lt"/>
              <a:ea typeface="Noto Sans TC" panose="020B0200000000000000" pitchFamily="34" charset="-120"/>
            </a:endParaRPr>
          </a:p>
          <a:p>
            <a:pPr>
              <a:lnSpc>
                <a:spcPts val="2600"/>
              </a:lnSpc>
            </a:pPr>
            <a:r>
              <a:rPr lang="zh-TW" altLang="zh-TW" sz="16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●處理器：Intel® Core™ i5 Processor 14450HX 2.4 GHz (20MB Cache, up to 4.8 GHz, 10 cores, 16 Threads)</a:t>
            </a:r>
            <a:endParaRPr lang="en-US" altLang="zh-TW" sz="1600" b="0" i="0" dirty="0">
              <a:solidFill>
                <a:schemeClr val="tx1"/>
              </a:solidFill>
              <a:effectLst/>
              <a:latin typeface="+mn-lt"/>
              <a:ea typeface="Noto Sans TC" panose="020B0200000000000000" pitchFamily="34" charset="-120"/>
            </a:endParaRPr>
          </a:p>
          <a:p>
            <a:pPr>
              <a:lnSpc>
                <a:spcPts val="2600"/>
              </a:lnSpc>
            </a:pPr>
            <a:r>
              <a:rPr lang="zh-TW" altLang="zh-TW" sz="16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●記憶體：16GB DDR5-5600 SO-DIMM</a:t>
            </a:r>
            <a:r>
              <a:rPr lang="en-US" altLang="zh-TW" sz="16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 </a:t>
            </a:r>
            <a:r>
              <a:rPr lang="zh-TW" altLang="zh-TW" sz="1600" dirty="0">
                <a:ea typeface="Noto Sans TC" panose="020B0200000000000000" pitchFamily="34" charset="-120"/>
              </a:rPr>
              <a:t>●光碟機：無 </a:t>
            </a:r>
            <a:endParaRPr lang="en-US" altLang="zh-TW" sz="1600" b="0" i="0" dirty="0">
              <a:solidFill>
                <a:schemeClr val="tx1"/>
              </a:solidFill>
              <a:effectLst/>
              <a:latin typeface="+mn-lt"/>
              <a:ea typeface="Noto Sans TC" panose="020B0200000000000000" pitchFamily="34" charset="-120"/>
            </a:endParaRPr>
          </a:p>
          <a:p>
            <a:pPr>
              <a:lnSpc>
                <a:spcPct val="100000"/>
              </a:lnSpc>
            </a:pPr>
            <a:r>
              <a:rPr lang="zh-TW" altLang="zh-TW" sz="16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●硬碟：512GB PCIe® 4.0 NVMe™ M.2 SSD</a:t>
            </a:r>
            <a:r>
              <a:rPr lang="zh-TW" altLang="zh-TW" sz="1600" b="1" dirty="0">
                <a:solidFill>
                  <a:srgbClr val="FF0000"/>
                </a:solidFill>
                <a:ea typeface="Noto Sans TC" panose="020B0200000000000000" pitchFamily="34" charset="-120"/>
              </a:rPr>
              <a:t>加裝</a:t>
            </a:r>
            <a:r>
              <a:rPr lang="en-US" altLang="zh-TW" sz="1600" b="1" dirty="0">
                <a:solidFill>
                  <a:srgbClr val="FF0000"/>
                </a:solidFill>
                <a:ea typeface="Noto Sans TC" panose="020B0200000000000000" pitchFamily="34" charset="-120"/>
              </a:rPr>
              <a:t> </a:t>
            </a:r>
            <a:r>
              <a:rPr lang="zh-TW" altLang="zh-TW" sz="1600" b="1" dirty="0">
                <a:solidFill>
                  <a:srgbClr val="FF0000"/>
                </a:solidFill>
                <a:ea typeface="Noto Sans TC" panose="020B0200000000000000" pitchFamily="34" charset="-120"/>
              </a:rPr>
              <a:t>2TB M.2 PCIe SSD（由工程師拆封安裝測試後出貨） </a:t>
            </a:r>
            <a:endParaRPr lang="en-US" altLang="zh-TW" sz="1600" b="1" dirty="0">
              <a:solidFill>
                <a:srgbClr val="FF0000"/>
              </a:solidFill>
              <a:ea typeface="Noto Sans TC" panose="020B0200000000000000" pitchFamily="34" charset="-120"/>
            </a:endParaRPr>
          </a:p>
          <a:p>
            <a:pPr>
              <a:lnSpc>
                <a:spcPts val="2600"/>
              </a:lnSpc>
            </a:pPr>
            <a:r>
              <a:rPr lang="zh-TW" altLang="zh-TW" sz="16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●顯示晶片：NVIDIA® GeForce RTX™ 5060 8GB GDDR7 (具備MUX獨顯直連) 　 　 </a:t>
            </a:r>
            <a:endParaRPr lang="en-US" altLang="zh-TW" sz="1600" b="0" i="0" dirty="0">
              <a:solidFill>
                <a:schemeClr val="tx1"/>
              </a:solidFill>
              <a:effectLst/>
              <a:latin typeface="+mn-lt"/>
              <a:ea typeface="Noto Sans TC" panose="020B0200000000000000" pitchFamily="34" charset="-120"/>
            </a:endParaRPr>
          </a:p>
          <a:p>
            <a:pPr>
              <a:lnSpc>
                <a:spcPts val="2600"/>
              </a:lnSpc>
            </a:pPr>
            <a:r>
              <a:rPr lang="zh-TW" altLang="zh-TW" sz="16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●作業系統：Windows 11 Home </a:t>
            </a:r>
            <a:r>
              <a:rPr lang="en-US" altLang="zh-TW" sz="16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 </a:t>
            </a:r>
            <a:r>
              <a:rPr lang="zh-TW" altLang="zh-TW" sz="16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●藍芽：Wi-Fi 6E(802.11ax) (Triple band) 2*2 </a:t>
            </a:r>
            <a:endParaRPr lang="en-US" altLang="zh-TW" sz="1600" b="0" i="0" dirty="0">
              <a:solidFill>
                <a:schemeClr val="tx1"/>
              </a:solidFill>
              <a:effectLst/>
              <a:latin typeface="+mn-lt"/>
              <a:ea typeface="Noto Sans TC" panose="020B0200000000000000" pitchFamily="34" charset="-120"/>
            </a:endParaRPr>
          </a:p>
          <a:p>
            <a:pPr>
              <a:lnSpc>
                <a:spcPts val="2600"/>
              </a:lnSpc>
            </a:pPr>
            <a:r>
              <a:rPr lang="zh-TW" altLang="zh-TW" sz="16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●視訊攝影機：1080P FHD IR Camera for Windows Hello</a:t>
            </a:r>
            <a:endParaRPr lang="zh-TW" altLang="en-US" sz="1600" dirty="0"/>
          </a:p>
        </p:txBody>
      </p:sp>
      <p:sp>
        <p:nvSpPr>
          <p:cNvPr id="22" name="文字方塊 21">
            <a:extLst>
              <a:ext uri="{FF2B5EF4-FFF2-40B4-BE49-F238E27FC236}">
                <a16:creationId xmlns:a16="http://schemas.microsoft.com/office/drawing/2014/main" id="{DB62D9F4-8B89-5131-E909-7607124FB678}"/>
              </a:ext>
            </a:extLst>
          </p:cNvPr>
          <p:cNvSpPr txBox="1"/>
          <p:nvPr/>
        </p:nvSpPr>
        <p:spPr>
          <a:xfrm>
            <a:off x="73890" y="4688206"/>
            <a:ext cx="7740074" cy="17312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600"/>
              </a:lnSpc>
            </a:pPr>
            <a:r>
              <a:rPr lang="zh-TW" altLang="en-US" sz="1600" dirty="0"/>
              <a:t>●</a:t>
            </a:r>
            <a:r>
              <a:rPr lang="zh-TW" altLang="en-US" sz="1600" dirty="0">
                <a:ea typeface="Noto Sans TC" panose="020B0200000000000000" pitchFamily="34" charset="-120"/>
              </a:rPr>
              <a:t>連接埠：</a:t>
            </a:r>
          </a:p>
          <a:p>
            <a:pPr>
              <a:lnSpc>
                <a:spcPts val="2600"/>
              </a:lnSpc>
            </a:pPr>
            <a:r>
              <a:rPr lang="en-US" altLang="zh-TW" sz="1600" dirty="0"/>
              <a:t>1x 3.5mm Combo Audio Jack</a:t>
            </a:r>
            <a:r>
              <a:rPr lang="zh-TW" altLang="en-US" sz="1600" dirty="0"/>
              <a:t>；</a:t>
            </a:r>
            <a:r>
              <a:rPr lang="en-US" altLang="zh-TW" sz="1600" dirty="0"/>
              <a:t>1x HDMI 2.1 FRL</a:t>
            </a:r>
          </a:p>
          <a:p>
            <a:pPr>
              <a:lnSpc>
                <a:spcPts val="2600"/>
              </a:lnSpc>
            </a:pPr>
            <a:r>
              <a:rPr lang="en-US" altLang="zh-TW" sz="1600" dirty="0"/>
              <a:t>1x USB 3.2 Gen 2 Type-C </a:t>
            </a:r>
            <a:r>
              <a:rPr lang="zh-TW" altLang="en-US" sz="1600" dirty="0"/>
              <a:t>支援 </a:t>
            </a:r>
            <a:r>
              <a:rPr lang="en-US" altLang="zh-TW" sz="1600" dirty="0"/>
              <a:t>DisplayPort / power delivery</a:t>
            </a:r>
          </a:p>
          <a:p>
            <a:pPr>
              <a:lnSpc>
                <a:spcPts val="2600"/>
              </a:lnSpc>
            </a:pPr>
            <a:r>
              <a:rPr lang="en-US" altLang="zh-TW" sz="1600" dirty="0"/>
              <a:t>1x RJ45 LAN </a:t>
            </a:r>
            <a:r>
              <a:rPr lang="zh-TW" altLang="en-US" sz="1600" dirty="0"/>
              <a:t>連接埠；</a:t>
            </a:r>
            <a:r>
              <a:rPr lang="en-US" altLang="zh-TW" sz="1600" dirty="0"/>
              <a:t>3x USB 3.2 Gen 2 Type-A (data speed up to 10Gbps)</a:t>
            </a:r>
            <a:endParaRPr lang="zh-TW" altLang="en-US" sz="1600" dirty="0"/>
          </a:p>
          <a:p>
            <a:pPr>
              <a:lnSpc>
                <a:spcPts val="2600"/>
              </a:lnSpc>
            </a:pPr>
            <a:r>
              <a:rPr lang="en-US" altLang="zh-TW" sz="1600" dirty="0"/>
              <a:t>1x Thunderbolt™ 4 with support for DisplayPort™ / G-SYNC (data speed up to 40Gbps)</a:t>
            </a:r>
          </a:p>
        </p:txBody>
      </p:sp>
      <p:sp>
        <p:nvSpPr>
          <p:cNvPr id="26" name="文字方塊 25">
            <a:extLst>
              <a:ext uri="{FF2B5EF4-FFF2-40B4-BE49-F238E27FC236}">
                <a16:creationId xmlns:a16="http://schemas.microsoft.com/office/drawing/2014/main" id="{51ADB18A-D63A-95B2-20D6-4A49A9A44673}"/>
              </a:ext>
            </a:extLst>
          </p:cNvPr>
          <p:cNvSpPr txBox="1"/>
          <p:nvPr/>
        </p:nvSpPr>
        <p:spPr>
          <a:xfrm>
            <a:off x="73890" y="3745276"/>
            <a:ext cx="6931891" cy="1064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600"/>
              </a:lnSpc>
            </a:pPr>
            <a:r>
              <a:rPr lang="en-US" altLang="zh-TW" sz="1600" dirty="0"/>
              <a:t>●</a:t>
            </a:r>
            <a:r>
              <a:rPr lang="zh-TW" altLang="en-US" sz="1600" dirty="0">
                <a:ea typeface="Noto Sans TC" panose="020B0200000000000000" pitchFamily="34" charset="-120"/>
              </a:rPr>
              <a:t>電池：</a:t>
            </a:r>
            <a:r>
              <a:rPr lang="en-US" altLang="zh-TW" sz="1600" dirty="0">
                <a:ea typeface="Noto Sans TC" panose="020B0200000000000000" pitchFamily="34" charset="-120"/>
              </a:rPr>
              <a:t>90WHrs</a:t>
            </a:r>
            <a:r>
              <a:rPr lang="zh-TW" altLang="en-US" sz="1600" dirty="0">
                <a:ea typeface="Noto Sans TC" panose="020B0200000000000000" pitchFamily="34" charset="-120"/>
              </a:rPr>
              <a:t>，</a:t>
            </a:r>
            <a:r>
              <a:rPr lang="en-US" altLang="zh-TW" sz="1600" dirty="0">
                <a:ea typeface="Noto Sans TC" panose="020B0200000000000000" pitchFamily="34" charset="-120"/>
              </a:rPr>
              <a:t>4S1P</a:t>
            </a:r>
            <a:r>
              <a:rPr lang="zh-TW" altLang="en-US" sz="1600" dirty="0">
                <a:ea typeface="Noto Sans TC" panose="020B0200000000000000" pitchFamily="34" charset="-120"/>
              </a:rPr>
              <a:t>，</a:t>
            </a:r>
            <a:r>
              <a:rPr lang="en-US" altLang="zh-TW" sz="1600" dirty="0">
                <a:ea typeface="Noto Sans TC" panose="020B0200000000000000" pitchFamily="34" charset="-120"/>
              </a:rPr>
              <a:t>4 </a:t>
            </a:r>
            <a:r>
              <a:rPr lang="zh-TW" altLang="en-US" sz="1600" dirty="0">
                <a:ea typeface="Noto Sans TC" panose="020B0200000000000000" pitchFamily="34" charset="-120"/>
              </a:rPr>
              <a:t>芯鋰離子 </a:t>
            </a:r>
            <a:r>
              <a:rPr lang="en-US" altLang="zh-TW" sz="1600" dirty="0">
                <a:ea typeface="Noto Sans TC" panose="020B0200000000000000" pitchFamily="34" charset="-120"/>
              </a:rPr>
              <a:t>●</a:t>
            </a:r>
            <a:r>
              <a:rPr lang="zh-TW" altLang="en-US" sz="1600" dirty="0">
                <a:ea typeface="Noto Sans TC" panose="020B0200000000000000" pitchFamily="34" charset="-120"/>
              </a:rPr>
              <a:t>重量：</a:t>
            </a:r>
            <a:r>
              <a:rPr lang="en-US" altLang="zh-TW" sz="1600" dirty="0">
                <a:ea typeface="Noto Sans TC" panose="020B0200000000000000" pitchFamily="34" charset="-120"/>
              </a:rPr>
              <a:t>2.20 Kg (4.85 </a:t>
            </a:r>
            <a:r>
              <a:rPr lang="en-US" altLang="zh-TW" sz="1600" dirty="0" err="1">
                <a:ea typeface="Noto Sans TC" panose="020B0200000000000000" pitchFamily="34" charset="-120"/>
              </a:rPr>
              <a:t>lbs</a:t>
            </a:r>
            <a:r>
              <a:rPr lang="en-US" altLang="zh-TW" sz="1600" dirty="0">
                <a:ea typeface="Noto Sans TC" panose="020B0200000000000000" pitchFamily="34" charset="-120"/>
              </a:rPr>
              <a:t>)</a:t>
            </a:r>
            <a:endParaRPr lang="zh-TW" altLang="en-US" sz="1600" dirty="0">
              <a:ea typeface="Noto Sans TC" panose="020B0200000000000000" pitchFamily="34" charset="-120"/>
            </a:endParaRPr>
          </a:p>
          <a:p>
            <a:pPr>
              <a:lnSpc>
                <a:spcPts val="2600"/>
              </a:lnSpc>
            </a:pPr>
            <a:r>
              <a:rPr lang="zh-TW" altLang="en-US" sz="1600" dirty="0">
                <a:ea typeface="Noto Sans TC" panose="020B0200000000000000" pitchFamily="34" charset="-120"/>
              </a:rPr>
              <a:t>●尺寸：</a:t>
            </a:r>
            <a:r>
              <a:rPr lang="en-US" altLang="zh-TW" sz="1600" dirty="0">
                <a:ea typeface="Noto Sans TC" panose="020B0200000000000000" pitchFamily="34" charset="-120"/>
              </a:rPr>
              <a:t>35.4 x 26.9 x 1.79 ~ 2.73 cm (13.94" x 10.59" x 0.70" ~ 1.07")</a:t>
            </a:r>
          </a:p>
          <a:p>
            <a:pPr>
              <a:lnSpc>
                <a:spcPts val="2600"/>
              </a:lnSpc>
            </a:pPr>
            <a:r>
              <a:rPr lang="en-US" altLang="zh-TW" sz="1600" dirty="0">
                <a:ea typeface="Noto Sans TC" panose="020B0200000000000000" pitchFamily="34" charset="-120"/>
              </a:rPr>
              <a:t>●</a:t>
            </a:r>
            <a:r>
              <a:rPr lang="zh-TW" altLang="en-US" sz="1600" dirty="0">
                <a:ea typeface="Noto Sans TC" panose="020B0200000000000000" pitchFamily="34" charset="-120"/>
              </a:rPr>
              <a:t>保固：二年國際保固 </a:t>
            </a:r>
          </a:p>
        </p:txBody>
      </p:sp>
      <p:sp>
        <p:nvSpPr>
          <p:cNvPr id="28" name="文字方塊 27">
            <a:extLst>
              <a:ext uri="{FF2B5EF4-FFF2-40B4-BE49-F238E27FC236}">
                <a16:creationId xmlns:a16="http://schemas.microsoft.com/office/drawing/2014/main" id="{13EE673D-F2CC-B0C3-495B-3A3CB5567AB9}"/>
              </a:ext>
            </a:extLst>
          </p:cNvPr>
          <p:cNvSpPr txBox="1"/>
          <p:nvPr/>
        </p:nvSpPr>
        <p:spPr>
          <a:xfrm>
            <a:off x="6807202" y="6499026"/>
            <a:ext cx="6123708" cy="3974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600"/>
              </a:lnSpc>
            </a:pPr>
            <a:r>
              <a:rPr lang="zh-TW" altLang="en-US" sz="1600" dirty="0">
                <a:ea typeface="Noto Sans TC" panose="020B0200000000000000" pitchFamily="34" charset="-120"/>
              </a:rPr>
              <a:t>備註：以上規格僅供參考，如有任何問題，請依原廠為主。</a:t>
            </a:r>
          </a:p>
        </p:txBody>
      </p:sp>
      <p:sp>
        <p:nvSpPr>
          <p:cNvPr id="30" name="文字方塊 29">
            <a:extLst>
              <a:ext uri="{FF2B5EF4-FFF2-40B4-BE49-F238E27FC236}">
                <a16:creationId xmlns:a16="http://schemas.microsoft.com/office/drawing/2014/main" id="{77D67FB5-576F-4EF4-DC2B-90C51DC33166}"/>
              </a:ext>
            </a:extLst>
          </p:cNvPr>
          <p:cNvSpPr txBox="1"/>
          <p:nvPr/>
        </p:nvSpPr>
        <p:spPr>
          <a:xfrm>
            <a:off x="73892" y="1155426"/>
            <a:ext cx="612370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1600" dirty="0">
                <a:ea typeface="Noto Sans TC" panose="020B0200000000000000" pitchFamily="34" charset="-120"/>
              </a:rPr>
              <a:t>●</a:t>
            </a:r>
            <a:r>
              <a:rPr lang="zh-TW" altLang="zh-TW" sz="16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標準</a:t>
            </a:r>
            <a:r>
              <a:rPr lang="zh-TW" altLang="zh-TW" sz="1600" dirty="0">
                <a:ea typeface="Noto Sans TC" panose="020B0200000000000000" pitchFamily="34" charset="-120"/>
              </a:rPr>
              <a:t>配備</a:t>
            </a:r>
            <a:r>
              <a:rPr lang="en-US" altLang="zh-TW" sz="1600" dirty="0">
                <a:ea typeface="Noto Sans TC" panose="020B0200000000000000" pitchFamily="34" charset="-120"/>
              </a:rPr>
              <a:t>:</a:t>
            </a:r>
            <a:r>
              <a:rPr lang="zh-TW" altLang="zh-TW" sz="1600" dirty="0">
                <a:solidFill>
                  <a:srgbClr val="FF0000"/>
                </a:solidFill>
                <a:ea typeface="Noto Sans TC" panose="020B0200000000000000" pitchFamily="34" charset="-120"/>
              </a:rPr>
              <a:t>TUF M3 電競滑鼠</a:t>
            </a:r>
            <a:r>
              <a:rPr lang="zh-TW" altLang="zh-TW" sz="1600" dirty="0">
                <a:solidFill>
                  <a:srgbClr val="FF0000"/>
                </a:solidFill>
              </a:rPr>
              <a:t>+ </a:t>
            </a:r>
            <a:r>
              <a:rPr lang="zh-TW" altLang="zh-TW" sz="1600" dirty="0">
                <a:solidFill>
                  <a:srgbClr val="FF0000"/>
                </a:solidFill>
                <a:ea typeface="Noto Sans TC" panose="020B0200000000000000" pitchFamily="34" charset="-120"/>
              </a:rPr>
              <a:t>贈 大容量電競後背包</a:t>
            </a:r>
          </a:p>
        </p:txBody>
      </p:sp>
      <p:sp>
        <p:nvSpPr>
          <p:cNvPr id="32" name="文字方塊 31">
            <a:extLst>
              <a:ext uri="{FF2B5EF4-FFF2-40B4-BE49-F238E27FC236}">
                <a16:creationId xmlns:a16="http://schemas.microsoft.com/office/drawing/2014/main" id="{9679D43E-0529-D5A4-E6A6-16BADF6A35C9}"/>
              </a:ext>
            </a:extLst>
          </p:cNvPr>
          <p:cNvSpPr txBox="1"/>
          <p:nvPr/>
        </p:nvSpPr>
        <p:spPr>
          <a:xfrm>
            <a:off x="6807202" y="3874458"/>
            <a:ext cx="4952999" cy="18780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just" fontAlgn="base">
              <a:lnSpc>
                <a:spcPts val="2000"/>
              </a:lnSpc>
              <a:buNone/>
            </a:pPr>
            <a:r>
              <a:rPr lang="zh-TW" altLang="zh-TW" sz="160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規格說明</a:t>
            </a:r>
          </a:p>
          <a:p>
            <a:pPr marL="0" marR="0" indent="0" algn="just" fontAlgn="base">
              <a:lnSpc>
                <a:spcPts val="2000"/>
              </a:lnSpc>
              <a:buNone/>
            </a:pPr>
            <a:r>
              <a:rPr lang="zh-TW" altLang="zh-TW" sz="160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➢ MIL-STD-810G 軍規測試 </a:t>
            </a:r>
            <a:endParaRPr lang="en-US" altLang="zh-TW" sz="1600" i="0" dirty="0">
              <a:solidFill>
                <a:schemeClr val="tx1"/>
              </a:solidFill>
              <a:effectLst/>
              <a:latin typeface="+mn-lt"/>
              <a:ea typeface="Noto Sans TC" panose="020B0200000000000000" pitchFamily="34" charset="-120"/>
            </a:endParaRPr>
          </a:p>
          <a:p>
            <a:pPr marL="0" marR="0" indent="0" algn="just" fontAlgn="base">
              <a:lnSpc>
                <a:spcPts val="2000"/>
              </a:lnSpc>
              <a:buNone/>
            </a:pPr>
            <a:r>
              <a:rPr lang="zh-TW" altLang="zh-TW" sz="160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➢ 165Hz ➢ 支援G-SyncN防撕裂技術 </a:t>
            </a:r>
            <a:endParaRPr lang="en-US" altLang="zh-TW" sz="1600" i="0" dirty="0">
              <a:solidFill>
                <a:schemeClr val="tx1"/>
              </a:solidFill>
              <a:effectLst/>
              <a:latin typeface="+mn-lt"/>
              <a:ea typeface="Noto Sans TC" panose="020B0200000000000000" pitchFamily="34" charset="-120"/>
            </a:endParaRPr>
          </a:p>
          <a:p>
            <a:pPr marL="0" marR="0" indent="0" algn="just" fontAlgn="base">
              <a:lnSpc>
                <a:spcPts val="2000"/>
              </a:lnSpc>
              <a:buNone/>
            </a:pPr>
            <a:r>
              <a:rPr lang="zh-TW" altLang="zh-TW" sz="160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➢ 單區RGB多彩鍵盤 </a:t>
            </a:r>
            <a:endParaRPr lang="en-US" altLang="zh-TW" sz="1600" i="0" dirty="0">
              <a:solidFill>
                <a:schemeClr val="tx1"/>
              </a:solidFill>
              <a:effectLst/>
              <a:latin typeface="+mn-lt"/>
              <a:ea typeface="Noto Sans TC" panose="020B0200000000000000" pitchFamily="34" charset="-120"/>
            </a:endParaRPr>
          </a:p>
          <a:p>
            <a:pPr marL="0" marR="0" indent="0" algn="just" fontAlgn="base">
              <a:lnSpc>
                <a:spcPts val="2000"/>
              </a:lnSpc>
              <a:buNone/>
            </a:pPr>
            <a:r>
              <a:rPr lang="zh-TW" altLang="zh-TW" sz="160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➢ 全新刀鋒式3D風扇 / 0分貝風散寂靜模式</a:t>
            </a:r>
            <a:endParaRPr lang="en-US" altLang="zh-TW" sz="1600" i="0" dirty="0">
              <a:solidFill>
                <a:schemeClr val="tx1"/>
              </a:solidFill>
              <a:effectLst/>
              <a:latin typeface="+mn-lt"/>
              <a:ea typeface="Noto Sans TC" panose="020B0200000000000000" pitchFamily="34" charset="-120"/>
            </a:endParaRPr>
          </a:p>
          <a:p>
            <a:pPr marL="0" marR="0" indent="0" algn="just" fontAlgn="base">
              <a:lnSpc>
                <a:spcPts val="2000"/>
              </a:lnSpc>
              <a:buNone/>
            </a:pPr>
            <a:r>
              <a:rPr lang="zh-TW" altLang="zh-TW" sz="160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➢ 支援AI 降噪技術 </a:t>
            </a:r>
            <a:endParaRPr lang="en-US" altLang="zh-TW" sz="1600" i="0" dirty="0">
              <a:solidFill>
                <a:schemeClr val="tx1"/>
              </a:solidFill>
              <a:effectLst/>
              <a:latin typeface="+mn-lt"/>
              <a:ea typeface="Noto Sans TC" panose="020B0200000000000000" pitchFamily="34" charset="-120"/>
            </a:endParaRPr>
          </a:p>
          <a:p>
            <a:pPr marL="0" marR="0" indent="0" algn="just" fontAlgn="base">
              <a:lnSpc>
                <a:spcPts val="2000"/>
              </a:lnSpc>
              <a:buNone/>
            </a:pPr>
            <a:r>
              <a:rPr lang="zh-TW" altLang="zh-TW" sz="160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➢ 支援Type-C PD 充電 / 30分鐘充電50%快充技術 </a:t>
            </a:r>
          </a:p>
        </p:txBody>
      </p:sp>
    </p:spTree>
    <p:extLst>
      <p:ext uri="{BB962C8B-B14F-4D97-AF65-F5344CB8AC3E}">
        <p14:creationId xmlns:p14="http://schemas.microsoft.com/office/powerpoint/2010/main" val="39180146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>
            <a:extLst>
              <a:ext uri="{FF2B5EF4-FFF2-40B4-BE49-F238E27FC236}">
                <a16:creationId xmlns:a16="http://schemas.microsoft.com/office/drawing/2014/main" id="{B587A9E4-E361-F374-3057-B0231F662B65}"/>
              </a:ext>
            </a:extLst>
          </p:cNvPr>
          <p:cNvSpPr txBox="1"/>
          <p:nvPr/>
        </p:nvSpPr>
        <p:spPr>
          <a:xfrm>
            <a:off x="212598" y="87256"/>
            <a:ext cx="1005611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0" algn="l">
              <a:buNone/>
            </a:pPr>
            <a:r>
              <a:rPr lang="en-US" altLang="zh-TW" sz="4800" b="1" i="0" dirty="0"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zh-TW" sz="4800" b="1" i="0" dirty="0"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ASUS 華碩Zenbook S 14 OLED</a:t>
            </a:r>
            <a:endParaRPr lang="zh-TW" altLang="zh-TW" sz="4800" b="1" i="0" dirty="0">
              <a:solidFill>
                <a:srgbClr val="040404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D546B596-3905-5E92-678D-ED0EB0EE7210}"/>
              </a:ext>
            </a:extLst>
          </p:cNvPr>
          <p:cNvSpPr txBox="1"/>
          <p:nvPr/>
        </p:nvSpPr>
        <p:spPr>
          <a:xfrm>
            <a:off x="212598" y="843012"/>
            <a:ext cx="612648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0" algn="l">
              <a:buNone/>
            </a:pPr>
            <a:r>
              <a:rPr lang="zh-TW" altLang="en-US" sz="2000" b="1" i="0" dirty="0">
                <a:solidFill>
                  <a:srgbClr val="FF0000"/>
                </a:solidFill>
                <a:effectLst/>
                <a:latin typeface="+mn-lt"/>
                <a:ea typeface="Noto Sans TC" panose="020B0200000000000000" pitchFamily="34" charset="-120"/>
              </a:rPr>
              <a:t>型號</a:t>
            </a:r>
            <a:r>
              <a:rPr lang="en-US" altLang="zh-TW" sz="2000" b="1" i="0" dirty="0">
                <a:solidFill>
                  <a:srgbClr val="FF0000"/>
                </a:solidFill>
                <a:effectLst/>
                <a:latin typeface="+mn-lt"/>
                <a:ea typeface="Noto Sans TC" panose="020B0200000000000000" pitchFamily="34" charset="-120"/>
              </a:rPr>
              <a:t>:</a:t>
            </a:r>
            <a:r>
              <a:rPr lang="zh-TW" altLang="zh-TW" sz="2000" b="1" i="0" dirty="0">
                <a:solidFill>
                  <a:srgbClr val="FF0000"/>
                </a:solidFill>
                <a:effectLst/>
                <a:latin typeface="+mn-lt"/>
                <a:ea typeface="Noto Sans TC" panose="020B0200000000000000" pitchFamily="34" charset="-120"/>
              </a:rPr>
              <a:t>UX5406SA-0022W258V</a:t>
            </a:r>
            <a:endParaRPr lang="zh-TW" altLang="zh-TW" sz="2000" b="1" i="0" dirty="0">
              <a:solidFill>
                <a:srgbClr val="FF0000"/>
              </a:solidFill>
              <a:effectLst/>
              <a:latin typeface="Noto Sans TC" panose="020B0200000000000000" pitchFamily="34" charset="-120"/>
              <a:ea typeface="Noto Sans TC" panose="020B0200000000000000" pitchFamily="34" charset="-120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CB8A8173-1715-8377-F431-9A82EACE62BB}"/>
              </a:ext>
            </a:extLst>
          </p:cNvPr>
          <p:cNvSpPr txBox="1"/>
          <p:nvPr/>
        </p:nvSpPr>
        <p:spPr>
          <a:xfrm>
            <a:off x="212598" y="1227055"/>
            <a:ext cx="855878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0" algn="l">
              <a:buNone/>
            </a:pPr>
            <a:r>
              <a:rPr lang="zh-TW" altLang="zh-TW" sz="2000" b="1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 </a:t>
            </a:r>
            <a:r>
              <a:rPr lang="zh-TW" altLang="zh-TW" sz="2000" b="1" i="0" dirty="0">
                <a:solidFill>
                  <a:srgbClr val="FF0000"/>
                </a:solidFill>
                <a:effectLst/>
                <a:latin typeface="+mn-lt"/>
                <a:ea typeface="Noto Sans TC" panose="020B0200000000000000" pitchFamily="34" charset="-120"/>
              </a:rPr>
              <a:t>14吋AI輕薄OLED筆電白色(Ultra 7 258V/32GB/1TB SSD/W11</a:t>
            </a:r>
            <a:r>
              <a:rPr lang="en-US" altLang="zh-TW" sz="2000" b="1" i="0" dirty="0">
                <a:solidFill>
                  <a:srgbClr val="FF0000"/>
                </a:solidFill>
                <a:effectLst/>
                <a:latin typeface="+mn-lt"/>
                <a:ea typeface="Noto Sans TC" panose="020B0200000000000000" pitchFamily="34" charset="-120"/>
              </a:rPr>
              <a:t>)</a:t>
            </a:r>
            <a:endParaRPr lang="zh-TW" altLang="zh-TW" sz="2000" b="1" i="0" dirty="0">
              <a:solidFill>
                <a:srgbClr val="FF0000"/>
              </a:solidFill>
              <a:effectLst/>
              <a:latin typeface="Noto Sans TC" panose="020B0200000000000000" pitchFamily="34" charset="-120"/>
              <a:ea typeface="Noto Sans TC" panose="020B0200000000000000" pitchFamily="34" charset="-120"/>
            </a:endParaRP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31D07600-76AA-2A59-EB4D-D15FFC3349A0}"/>
              </a:ext>
            </a:extLst>
          </p:cNvPr>
          <p:cNvSpPr txBox="1"/>
          <p:nvPr/>
        </p:nvSpPr>
        <p:spPr>
          <a:xfrm>
            <a:off x="212598" y="1609386"/>
            <a:ext cx="5566410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0" algn="l">
              <a:buNone/>
            </a:pP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處理器</a:t>
            </a:r>
            <a:r>
              <a:rPr lang="en-US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:</a:t>
            </a: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CPU Intel Core Ultra 7 Processor 258V 32GB 1.8 GHz (Intel AI Boost NPU up to 47)</a:t>
            </a:r>
            <a:b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</a:b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處理器時脈</a:t>
            </a:r>
            <a:r>
              <a:rPr lang="en-US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:</a:t>
            </a: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 12MB Cache, up to 4.8 GHz, 8 cores, 8 Threads</a:t>
            </a:r>
            <a:b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</a:b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內建記憶體 </a:t>
            </a:r>
            <a:r>
              <a:rPr lang="en-US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:</a:t>
            </a: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32GB LPDDR5X on board (Max.32G,無法擴充)</a:t>
            </a:r>
            <a:b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</a:b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顯示晶片</a:t>
            </a:r>
            <a:r>
              <a:rPr lang="en-US" altLang="zh-TW" dirty="0">
                <a:ea typeface="Noto Sans TC" panose="020B0200000000000000" pitchFamily="34" charset="-120"/>
              </a:rPr>
              <a:t>:</a:t>
            </a: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 Intel Arc Graphics</a:t>
            </a:r>
            <a:b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</a:b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硬碟 / SSD 容量</a:t>
            </a:r>
            <a:r>
              <a:rPr lang="en-US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:</a:t>
            </a: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 1TB M.2 NVMe PCIe 4.0 SSD</a:t>
            </a:r>
            <a:b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</a:b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光碟機</a:t>
            </a:r>
            <a:r>
              <a:rPr lang="en-US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:</a:t>
            </a: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 None</a:t>
            </a:r>
            <a:b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</a:b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螢幕尺寸</a:t>
            </a:r>
            <a:r>
              <a:rPr lang="en-US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:</a:t>
            </a: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 14 吋 3K (2880 x 1800) OLED 16:10 aspect ratio, 120Hz refresh rate, 400nits, 0.2ms response time, Glossy display</a:t>
            </a:r>
            <a:b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</a:b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螢幕解析度 </a:t>
            </a:r>
            <a:r>
              <a:rPr lang="en-US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:</a:t>
            </a: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2880 x 1800</a:t>
            </a:r>
            <a:b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</a:b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網路通訊功能 </a:t>
            </a:r>
            <a:r>
              <a:rPr lang="en-US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:</a:t>
            </a: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Wi-Fi 7(802.11be) (Tri-band)2*2</a:t>
            </a:r>
            <a:b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</a:b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作業系統</a:t>
            </a:r>
            <a:r>
              <a:rPr lang="en-US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:</a:t>
            </a: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 Windows 11 Home</a:t>
            </a:r>
            <a:endParaRPr lang="zh-TW" altLang="zh-TW" sz="1200" b="0" i="0" dirty="0">
              <a:solidFill>
                <a:srgbClr val="777777"/>
              </a:solidFill>
              <a:effectLst/>
              <a:latin typeface="Noto Sans TC" panose="020B0200000000000000" pitchFamily="34" charset="-120"/>
              <a:ea typeface="Noto Sans TC" panose="020B0200000000000000" pitchFamily="34" charset="-120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2A841E5C-D442-A271-9BE8-37EAB95CD692}"/>
              </a:ext>
            </a:extLst>
          </p:cNvPr>
          <p:cNvSpPr txBox="1"/>
          <p:nvPr/>
        </p:nvSpPr>
        <p:spPr>
          <a:xfrm>
            <a:off x="5632704" y="1551924"/>
            <a:ext cx="634669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0" algn="l">
              <a:buNone/>
            </a:pP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藍芽 </a:t>
            </a:r>
            <a:r>
              <a:rPr lang="en-US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:</a:t>
            </a: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Bluetooth 5.4 Wireless Card (*Bluetooth version may change with OS version different.)</a:t>
            </a:r>
            <a:b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</a:b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I/O 插槽 1x USB 3.2 Gen 2 Type-A、2x Thunderbolt 4 supports display / power delivery、1x HDMI 2.1 TMDS、1x 3.5mm Combo Audio Jack</a:t>
            </a:r>
            <a:b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</a:b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電池</a:t>
            </a:r>
            <a:r>
              <a:rPr lang="en-US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:</a:t>
            </a: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 72WHrs, 2S2P, 4-cell Li-ion</a:t>
            </a:r>
            <a:b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</a:b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尺寸</a:t>
            </a:r>
            <a:r>
              <a:rPr lang="en-US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:</a:t>
            </a: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 31.03 x 21.47 x 1.19 ~ 1.29 cm</a:t>
            </a:r>
            <a:b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</a:b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重量</a:t>
            </a:r>
            <a:r>
              <a:rPr lang="en-US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:</a:t>
            </a: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 1.2 kg</a:t>
            </a:r>
            <a:b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</a:b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顏色 </a:t>
            </a:r>
            <a:r>
              <a:rPr lang="en-US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:</a:t>
            </a: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暖煦白</a:t>
            </a:r>
            <a:b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</a:b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隨附配件</a:t>
            </a:r>
            <a:r>
              <a:rPr lang="en-US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:</a:t>
            </a: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 附保護袋、附滑鼠</a:t>
            </a:r>
            <a:b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</a:b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其它</a:t>
            </a:r>
            <a:r>
              <a:rPr lang="en-US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:</a:t>
            </a: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 Backlit Chiclet Keyboard With Copilot key</a:t>
            </a:r>
            <a:b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</a:b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網路攝影機</a:t>
            </a:r>
            <a:r>
              <a:rPr lang="en-US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:</a:t>
            </a: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 FHD camera with IR function to support Windows Hello</a:t>
            </a:r>
          </a:p>
          <a:p>
            <a:pPr indent="0" algn="l">
              <a:buNone/>
            </a:pP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NCC: – 依原廠官網公告為主</a:t>
            </a:r>
            <a:b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</a:b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BSMI許可字號:R31018 – 依原廠官網公告為主</a:t>
            </a:r>
            <a:b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</a:br>
            <a:r>
              <a:rPr lang="zh-TW" altLang="zh-TW" sz="1800" b="0" i="0" dirty="0">
                <a:solidFill>
                  <a:schemeClr val="tx1"/>
                </a:solidFill>
                <a:effectLst/>
                <a:latin typeface="+mn-lt"/>
                <a:ea typeface="Noto Sans TC" panose="020B0200000000000000" pitchFamily="34" charset="-120"/>
              </a:rPr>
              <a:t>原廠直接報修0800093456</a:t>
            </a:r>
            <a:endParaRPr lang="zh-TW" altLang="zh-TW" sz="1200" b="0" i="0" dirty="0">
              <a:solidFill>
                <a:srgbClr val="777777"/>
              </a:solidFill>
              <a:effectLst/>
              <a:latin typeface="Noto Sans TC" panose="020B0200000000000000" pitchFamily="34" charset="-120"/>
              <a:ea typeface="Noto Sans TC" panose="020B0200000000000000" pitchFamily="34" charset="-120"/>
            </a:endParaRP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24AC4BFE-95E1-75EE-3D7A-577865E4A12E}"/>
              </a:ext>
            </a:extLst>
          </p:cNvPr>
          <p:cNvSpPr txBox="1"/>
          <p:nvPr/>
        </p:nvSpPr>
        <p:spPr>
          <a:xfrm>
            <a:off x="4254246" y="6133701"/>
            <a:ext cx="78531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>
                <a:hlinkClick r:id="rId2"/>
              </a:rPr>
              <a:t>參考規格來源</a:t>
            </a:r>
            <a:r>
              <a:rPr lang="en-US" altLang="zh-TW" dirty="0">
                <a:hlinkClick r:id="rId2"/>
              </a:rPr>
              <a:t>:</a:t>
            </a:r>
            <a:r>
              <a:rPr lang="zh-TW" altLang="zh-TW" dirty="0">
                <a:hlinkClick r:id="rId2"/>
              </a:rPr>
              <a:t>ASUS 華碩Zenbook S 14 OLED 14吋AI輕薄OLED筆電白色(Ultra 7 258V/32GB/1TB SSD/W11/UX5406SA-0022W258V) - 一心國際科技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064357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AF4BA92B-5569-A595-586A-CC08442CAB13}"/>
              </a:ext>
            </a:extLst>
          </p:cNvPr>
          <p:cNvSpPr txBox="1"/>
          <p:nvPr/>
        </p:nvSpPr>
        <p:spPr>
          <a:xfrm>
            <a:off x="187377" y="119057"/>
            <a:ext cx="631693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indent="0">
              <a:buNone/>
            </a:pPr>
            <a:r>
              <a:rPr lang="en-US" altLang="zh-TW" sz="2800" b="1" dirty="0">
                <a:hlinkClick r:id="rId2"/>
              </a:rPr>
              <a:t>3. </a:t>
            </a:r>
            <a:r>
              <a:rPr lang="zh-TW" altLang="zh-TW" sz="2800" b="1" dirty="0">
                <a:hlinkClick r:id="rId2"/>
              </a:rPr>
              <a:t>ASUS 華碩</a:t>
            </a:r>
            <a:r>
              <a:rPr lang="en-US" altLang="zh-TW" sz="2800" b="1" dirty="0"/>
              <a:t> </a:t>
            </a:r>
            <a:r>
              <a:rPr lang="zh-TW" altLang="zh-TW" sz="2800" dirty="0">
                <a:hlinkClick r:id="rId3"/>
              </a:rPr>
              <a:t>GeForce</a:t>
            </a:r>
            <a:endParaRPr lang="en-US" altLang="zh-TW" sz="2800" b="1" dirty="0"/>
          </a:p>
          <a:p>
            <a:r>
              <a:rPr lang="zh-TW" altLang="en-US" sz="2800" dirty="0"/>
              <a:t>產品型號:GU405AR-0028H386H-NBLO</a:t>
            </a:r>
            <a:endParaRPr lang="en-US" altLang="zh-TW" sz="2800" dirty="0"/>
          </a:p>
        </p:txBody>
      </p:sp>
      <p:graphicFrame>
        <p:nvGraphicFramePr>
          <p:cNvPr id="13" name="表格 12">
            <a:extLst>
              <a:ext uri="{FF2B5EF4-FFF2-40B4-BE49-F238E27FC236}">
                <a16:creationId xmlns:a16="http://schemas.microsoft.com/office/drawing/2014/main" id="{DDD6D2C5-718D-0651-7789-4B7F9A389576}"/>
              </a:ext>
            </a:extLst>
          </p:cNvPr>
          <p:cNvGraphicFramePr>
            <a:graphicFrameLocks noGrp="1"/>
          </p:cNvGraphicFramePr>
          <p:nvPr/>
        </p:nvGraphicFramePr>
        <p:xfrm>
          <a:off x="4749807" y="6008122"/>
          <a:ext cx="7194430" cy="689911"/>
        </p:xfrm>
        <a:graphic>
          <a:graphicData uri="http://schemas.openxmlformats.org/drawingml/2006/table">
            <a:tbl>
              <a:tblPr/>
              <a:tblGrid>
                <a:gridCol w="7194430">
                  <a:extLst>
                    <a:ext uri="{9D8B030D-6E8A-4147-A177-3AD203B41FA5}">
                      <a16:colId xmlns:a16="http://schemas.microsoft.com/office/drawing/2014/main" val="581321014"/>
                    </a:ext>
                  </a:extLst>
                </a:gridCol>
              </a:tblGrid>
              <a:tr h="689911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zh-TW" altLang="en-US" sz="1400" b="0" i="0" u="sng" strike="noStrike" dirty="0">
                          <a:solidFill>
                            <a:srgbClr val="467886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  <a:hlinkClick r:id="rId4"/>
                        </a:rPr>
                        <a:t>參考規格來源</a:t>
                      </a:r>
                      <a:r>
                        <a:rPr lang="en-US" altLang="zh-TW" sz="1400" b="0" i="0" u="sng" strike="noStrike" dirty="0">
                          <a:solidFill>
                            <a:srgbClr val="467886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  <a:hlinkClick r:id="rId4"/>
                        </a:rPr>
                        <a:t>:</a:t>
                      </a:r>
                      <a:r>
                        <a:rPr lang="zh-TW" altLang="zh-TW" sz="1400" dirty="0">
                          <a:hlinkClick r:id="rId3"/>
                        </a:rPr>
                        <a:t>【ASUS 華碩】14吋GeForce RTX 5070 Ti Ultra 9 電競筆電(GU405AR/Zephyrus G14/Ultra 9-386H/64G/2TB/W11) - momo購物網 - 好評推薦 -2026年9月</a:t>
                      </a:r>
                      <a:endParaRPr lang="zh-TW" sz="1400" b="0" i="0" u="sng" strike="noStrike" dirty="0">
                        <a:solidFill>
                          <a:srgbClr val="467886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350" marR="6350" marT="635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8938764"/>
                  </a:ext>
                </a:extLst>
              </a:tr>
            </a:tbl>
          </a:graphicData>
        </a:graphic>
      </p:graphicFrame>
      <p:pic>
        <p:nvPicPr>
          <p:cNvPr id="4" name="圖片 3">
            <a:extLst>
              <a:ext uri="{FF2B5EF4-FFF2-40B4-BE49-F238E27FC236}">
                <a16:creationId xmlns:a16="http://schemas.microsoft.com/office/drawing/2014/main" id="{64AE6DE9-7E3A-27E4-EE25-E17E3D0041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7763" y="1379202"/>
            <a:ext cx="4157426" cy="5078481"/>
          </a:xfrm>
          <a:prstGeom prst="rect">
            <a:avLst/>
          </a:prstGeom>
        </p:spPr>
      </p:pic>
      <p:sp>
        <p:nvSpPr>
          <p:cNvPr id="18" name="文字方塊 17">
            <a:extLst>
              <a:ext uri="{FF2B5EF4-FFF2-40B4-BE49-F238E27FC236}">
                <a16:creationId xmlns:a16="http://schemas.microsoft.com/office/drawing/2014/main" id="{4FB46B95-A95A-45ED-1B73-E1B7BCF71DD9}"/>
              </a:ext>
            </a:extLst>
          </p:cNvPr>
          <p:cNvSpPr txBox="1"/>
          <p:nvPr/>
        </p:nvSpPr>
        <p:spPr>
          <a:xfrm>
            <a:off x="4658073" y="1483807"/>
            <a:ext cx="7286164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dirty="0"/>
              <a:t>料號:90NROP93-M000C0LCD:OLED 14"16:10(薄邊框)/3K(2880×1800)/120Hz/0.2ms/</a:t>
            </a:r>
            <a:endParaRPr lang="en-US" altLang="zh-TW" dirty="0"/>
          </a:p>
          <a:p>
            <a:r>
              <a:rPr lang="zh-TW" altLang="en-US" dirty="0"/>
              <a:t>對比度100萬:1/DCI-P3 100%G-Sync/Pantone認證/Dolby Vision HDR/ROG Nebula HDR Display“</a:t>
            </a:r>
            <a:endParaRPr lang="en-US" altLang="zh-TW" dirty="0"/>
          </a:p>
          <a:p>
            <a:r>
              <a:rPr lang="zh-TW" altLang="en-US" dirty="0"/>
              <a:t>CPU : Intel Core™ Ultra 9 Processor 386H 2.1 GHz(18MB Cache, up to 4.9 GHz, 16 cores, 16 Threads)Intel NPU up to 50TOPS“</a:t>
            </a:r>
            <a:endParaRPr lang="en-US" altLang="zh-TW" dirty="0"/>
          </a:p>
          <a:p>
            <a:r>
              <a:rPr lang="zh-TW" altLang="en-US" dirty="0"/>
              <a:t>Memory : 64GB LPDDR5X 8533 on boardHDD : 2TB PClex 4.0 NVMe™ M.2 SSDVGA : NVIDIAVRAM:NVIDIA★GeForce RTX™ 5070 Ti 12GB GDDR7(具備MUX獨顯直連)</a:t>
            </a:r>
            <a:endParaRPr lang="en-US" altLang="zh-TW" dirty="0"/>
          </a:p>
          <a:p>
            <a:r>
              <a:rPr lang="zh-TW" altLang="en-US" dirty="0"/>
              <a:t>LAN E WLAN : Wi-Fi 7(802.11be) (Triple band) 2*2 + Bluetooth 6.0 Wireless CardI/O Ports :1x Thunderbolt™ 4 with support for DisplayPort™ / power delivery (data speed up to 40Gbps)1x USB 3.2 Gen 2 Type-C with support for DisplayPort™ / power delivery / G-SYNC (data speed up to 10Gbps)2x USB 3.2 Gen 2 Type-A (data speed up to 10Gbps)1x card reader (SD) (UHS-II, 312MB/s)Display output : 1x HDMI 2.1 FRLCamera : 1080P FHD IR Camera for Windows Hello</a:t>
            </a:r>
            <a:endParaRPr lang="en-US" altLang="zh-TW" dirty="0"/>
          </a:p>
        </p:txBody>
      </p:sp>
      <p:sp>
        <p:nvSpPr>
          <p:cNvPr id="21" name="文字方塊 20">
            <a:extLst>
              <a:ext uri="{FF2B5EF4-FFF2-40B4-BE49-F238E27FC236}">
                <a16:creationId xmlns:a16="http://schemas.microsoft.com/office/drawing/2014/main" id="{3B296540-5028-3E02-A1D3-D97866CE84C0}"/>
              </a:ext>
            </a:extLst>
          </p:cNvPr>
          <p:cNvSpPr txBox="1"/>
          <p:nvPr/>
        </p:nvSpPr>
        <p:spPr>
          <a:xfrm>
            <a:off x="6418885" y="178873"/>
            <a:ext cx="565892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1800" dirty="0"/>
              <a:t>尺寸:31.1x22.0x1.59~1.83cm(12.24"x8.66"x0.63"~0.72")</a:t>
            </a:r>
            <a:endParaRPr lang="en-US" altLang="zh-TW" sz="1800" dirty="0"/>
          </a:p>
          <a:p>
            <a:r>
              <a:rPr lang="zh-TW" altLang="en-US" sz="1800" dirty="0"/>
              <a:t>厚度:1.59~1.83 cm</a:t>
            </a:r>
            <a:endParaRPr lang="en-US" altLang="zh-TW" sz="1800" dirty="0"/>
          </a:p>
          <a:p>
            <a:r>
              <a:rPr lang="zh-TW" altLang="en-US" sz="1800" dirty="0"/>
              <a:t>重量:1.58Kg</a:t>
            </a:r>
            <a:endParaRPr lang="en-US" altLang="zh-TW" sz="1800" dirty="0"/>
          </a:p>
          <a:p>
            <a:r>
              <a:rPr lang="zh-TW" altLang="en-US" sz="1800" b="1" dirty="0">
                <a:solidFill>
                  <a:srgbClr val="FF0000"/>
                </a:solidFill>
              </a:rPr>
              <a:t>配件:無附包包/附保護套+有附滑鼠</a:t>
            </a:r>
            <a:endParaRPr lang="zh-TW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91909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375</TotalTime>
  <Words>1543</Words>
  <Application>Microsoft Office PowerPoint</Application>
  <PresentationFormat>寬螢幕</PresentationFormat>
  <Paragraphs>48</Paragraphs>
  <Slides>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10" baseType="lpstr">
      <vt:lpstr>Noto Sans TC</vt:lpstr>
      <vt:lpstr>微軟正黑體</vt:lpstr>
      <vt:lpstr>新細明體</vt:lpstr>
      <vt:lpstr>Aptos</vt:lpstr>
      <vt:lpstr>Aptos Display</vt:lpstr>
      <vt:lpstr>Arial</vt:lpstr>
      <vt:lpstr>Office 佈景主題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B50210</dc:creator>
  <cp:lastModifiedBy>吳嘉紋</cp:lastModifiedBy>
  <cp:revision>6</cp:revision>
  <dcterms:created xsi:type="dcterms:W3CDTF">2026-09-07T10:02:17Z</dcterms:created>
  <dcterms:modified xsi:type="dcterms:W3CDTF">2026-09-29T06:35:25Z</dcterms:modified>
</cp:coreProperties>
</file>