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1A2556-3A7C-63C3-9F07-A6BDB72446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C37CD12-2988-4A93-C245-944068D1BB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6562C63-6FF5-53D0-C9BD-498B789DB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56F7887-37C9-22DA-BAD7-C9A96FE39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7B6B71F-56D6-FBA0-F0D2-042B48073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8130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9FFF29-ED72-7550-7C4E-FF1B9842D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633DCBA-68C2-C5CD-6B6D-B7BC29330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6F385C8-1DDF-BBC9-C6B9-256642448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4E33690-904A-8AD3-EC83-4D0EC5921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297F40E-5AD5-3908-F39D-4EF7DF1FC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834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B7C940B-A76F-1075-7725-5CF671AA6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9277710-386A-4056-9989-A924FB3F56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BD9BFF0-13B5-31E5-9BA7-D2D0C9F4B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AB4FDF2-D430-9613-7107-6BCCF7722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F1DC88D-7C27-D92F-948B-5C3477DFE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9890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BB017F-5E04-4F3F-F0BB-278E511AC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42E388B-F61C-F68B-7DA2-48379CE6CB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3F6EF33-AC67-5EFB-8541-BF71F6A1CD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BB6195D-3F43-A091-CE32-124B21FA4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9522882-2500-CBC2-0FED-1FDC6BBD8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AC29FD5-172A-C50F-F60E-B196591B3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5405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5989EA-83AB-DACB-A778-A870FF056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069260D-F5AA-EF96-1942-BBA3DB6572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D497BBB-135B-0C3E-E57F-59937931EA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9079BCF-5DF4-F93C-D6F3-36A78BF798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AD7C5F05-C654-B43A-C050-54C66D6FA0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3F384DE-BC9B-CDC6-3BC5-33F1BB479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DC8632AE-1E36-E8B6-033F-D20C56A2C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062BC8C2-AE51-E2AB-EA32-62261714F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5277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A8B603-D7E9-41B3-840D-1669FB78A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B1FB47E-2927-5132-548F-5CD5D5B7A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2593A1E-D841-BB66-005B-6408D854D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F478A26-1F25-47DB-6737-C4716607D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4979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52B7910C-F4E5-29CE-DE15-7E3ADD8C7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7304D635-61AD-DDFA-3442-CF1487529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2B065F61-3327-710E-236D-7AC09B402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3723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D657A5B-2244-5CB6-3C8F-F8817589E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8EED69-B6B0-3DE3-D157-2691AB8999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B4F0528-8ACF-32E8-23A7-C0429A0899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4ECDB6F-C796-50CC-A93B-06E0260A1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60E2DF4-5C4F-51F1-036E-7BEBE183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1504B4E-BFA7-5A5A-2A42-6E39147AE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95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C1DD5F-EEBE-99FB-13F7-CF64B79CB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A78C2C24-61DA-4320-C527-F96A477D3781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BE53F0B-0638-CF91-D7E5-F5345FD101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FE2B873-1974-7232-B3E3-354B43A22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66760D8-6DD7-CA52-6B31-4A0CE398D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744515A-DA2C-28DE-C56E-7B58F315B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9774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3903C7E-12D0-E66A-E78F-E76636B91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9759582-3A2C-8091-2F99-29B22F039B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370CFD4-0DDE-68D6-F9B0-9C6E903D5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C96356C-E179-5B55-E904-8373FB17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87C545B-96D9-38A3-8CE5-DF2DAAA1F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0856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40D6D2DD-27D1-0E36-4FC5-03B6D520F4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246A0A8E-69F6-A6BA-C92C-3B2C98F8EF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76689E9-CA52-98ED-D783-80371828F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78EDBE3-B770-3C11-ECE3-E091DEE2A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BDAFB0E-757B-BFBD-8045-3983FA30B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5504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CA329353-EBC6-6DBA-2B84-1DAFCDC53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CE43BDC-2B56-79BC-F62A-D09CDB9D4F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47573DC-06D8-73EC-8616-D1E3E69CCA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0D334C-4798-484A-BD68-C4F1BD179B61}" type="datetimeFigureOut">
              <a:rPr lang="zh-TW" altLang="en-US" smtClean="0"/>
              <a:t>2026/10/7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9802312-B274-8131-109B-880402985F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3AC0CEB-1D89-4204-A9F8-1F1ED7FB16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1C0D43-945A-4CBD-ADB6-E1BC2C3037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570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1F1BFA21-37FF-268E-64F6-FBEF47C40EE9}"/>
              </a:ext>
            </a:extLst>
          </p:cNvPr>
          <p:cNvSpPr txBox="1"/>
          <p:nvPr/>
        </p:nvSpPr>
        <p:spPr>
          <a:xfrm>
            <a:off x="151563" y="37889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優化區域</a:t>
            </a:r>
            <a:r>
              <a:rPr lang="zh-TW" altLang="en-US" sz="3600" b="1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r>
              <a:rPr lang="zh-TW" altLang="zh-TW" sz="3600" b="1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需求</a:t>
            </a: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6D76C935-1F88-C63D-B629-77DD658C98C3}"/>
              </a:ext>
            </a:extLst>
          </p:cNvPr>
          <p:cNvGrpSpPr/>
          <p:nvPr/>
        </p:nvGrpSpPr>
        <p:grpSpPr>
          <a:xfrm>
            <a:off x="7142401" y="226758"/>
            <a:ext cx="4940821" cy="6438539"/>
            <a:chOff x="6577845" y="215658"/>
            <a:chExt cx="4940821" cy="6438539"/>
          </a:xfrm>
        </p:grpSpPr>
        <p:pic>
          <p:nvPicPr>
            <p:cNvPr id="25" name="圖片 24">
              <a:extLst>
                <a:ext uri="{FF2B5EF4-FFF2-40B4-BE49-F238E27FC236}">
                  <a16:creationId xmlns:a16="http://schemas.microsoft.com/office/drawing/2014/main" id="{06789B24-BA28-5E90-2046-3445E2892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6200000">
              <a:off x="6177779" y="1050890"/>
              <a:ext cx="5740954" cy="4940821"/>
            </a:xfrm>
            <a:prstGeom prst="rect">
              <a:avLst/>
            </a:prstGeom>
          </p:spPr>
        </p:pic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57B4726F-C544-C190-F428-07773646B240}"/>
                </a:ext>
              </a:extLst>
            </p:cNvPr>
            <p:cNvSpPr/>
            <p:nvPr/>
          </p:nvSpPr>
          <p:spPr>
            <a:xfrm>
              <a:off x="6986016" y="1056480"/>
              <a:ext cx="1536192" cy="92471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8D8B3A45-7094-2C0F-271B-95D776DB6F58}"/>
                </a:ext>
              </a:extLst>
            </p:cNvPr>
            <p:cNvSpPr/>
            <p:nvPr/>
          </p:nvSpPr>
          <p:spPr>
            <a:xfrm>
              <a:off x="8793480" y="5513832"/>
              <a:ext cx="1356360" cy="54559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語音泡泡: 矩形 28">
              <a:extLst>
                <a:ext uri="{FF2B5EF4-FFF2-40B4-BE49-F238E27FC236}">
                  <a16:creationId xmlns:a16="http://schemas.microsoft.com/office/drawing/2014/main" id="{7302093E-98BA-980D-5E3F-3DF75063B837}"/>
                </a:ext>
              </a:extLst>
            </p:cNvPr>
            <p:cNvSpPr/>
            <p:nvPr/>
          </p:nvSpPr>
          <p:spPr>
            <a:xfrm>
              <a:off x="7626096" y="215658"/>
              <a:ext cx="1589502" cy="457462"/>
            </a:xfrm>
            <a:prstGeom prst="wedgeRectCallout">
              <a:avLst>
                <a:gd name="adj1" fmla="val -33510"/>
                <a:gd name="adj2" fmla="val 136704"/>
              </a:avLst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文字方塊 29">
              <a:extLst>
                <a:ext uri="{FF2B5EF4-FFF2-40B4-BE49-F238E27FC236}">
                  <a16:creationId xmlns:a16="http://schemas.microsoft.com/office/drawing/2014/main" id="{841D67E5-92F5-B6AA-DA67-711426764EB6}"/>
                </a:ext>
              </a:extLst>
            </p:cNvPr>
            <p:cNvSpPr txBox="1"/>
            <p:nvPr/>
          </p:nvSpPr>
          <p:spPr>
            <a:xfrm>
              <a:off x="7645938" y="30378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預計規劃區域</a:t>
              </a:r>
            </a:p>
          </p:txBody>
        </p:sp>
        <p:sp>
          <p:nvSpPr>
            <p:cNvPr id="32" name="語音泡泡: 矩形 31">
              <a:extLst>
                <a:ext uri="{FF2B5EF4-FFF2-40B4-BE49-F238E27FC236}">
                  <a16:creationId xmlns:a16="http://schemas.microsoft.com/office/drawing/2014/main" id="{E57680FC-07D8-BC48-E0BD-0FC791F7CCB5}"/>
                </a:ext>
              </a:extLst>
            </p:cNvPr>
            <p:cNvSpPr/>
            <p:nvPr/>
          </p:nvSpPr>
          <p:spPr>
            <a:xfrm flipV="1">
              <a:off x="9659621" y="6242473"/>
              <a:ext cx="1589502" cy="411723"/>
            </a:xfrm>
            <a:prstGeom prst="wedgeRectCallout">
              <a:avLst>
                <a:gd name="adj1" fmla="val -31784"/>
                <a:gd name="adj2" fmla="val 103390"/>
              </a:avLst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文字方塊 33">
              <a:extLst>
                <a:ext uri="{FF2B5EF4-FFF2-40B4-BE49-F238E27FC236}">
                  <a16:creationId xmlns:a16="http://schemas.microsoft.com/office/drawing/2014/main" id="{258EA3A9-107B-D2E0-DA17-DBBB19F66EFD}"/>
                </a:ext>
              </a:extLst>
            </p:cNvPr>
            <p:cNvSpPr txBox="1"/>
            <p:nvPr/>
          </p:nvSpPr>
          <p:spPr>
            <a:xfrm>
              <a:off x="9698695" y="628486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預計規劃區域</a:t>
              </a:r>
            </a:p>
          </p:txBody>
        </p:sp>
      </p:grpSp>
      <p:grpSp>
        <p:nvGrpSpPr>
          <p:cNvPr id="6" name="群組 5">
            <a:extLst>
              <a:ext uri="{FF2B5EF4-FFF2-40B4-BE49-F238E27FC236}">
                <a16:creationId xmlns:a16="http://schemas.microsoft.com/office/drawing/2014/main" id="{33C35950-3EDB-3D86-FCE3-7AD765111174}"/>
              </a:ext>
            </a:extLst>
          </p:cNvPr>
          <p:cNvGrpSpPr/>
          <p:nvPr/>
        </p:nvGrpSpPr>
        <p:grpSpPr>
          <a:xfrm>
            <a:off x="151563" y="742654"/>
            <a:ext cx="6375785" cy="6055079"/>
            <a:chOff x="75526" y="771534"/>
            <a:chExt cx="6375785" cy="6055079"/>
          </a:xfrm>
        </p:grpSpPr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FE7240DC-0DE7-38D1-E712-B079DD366D25}"/>
                </a:ext>
              </a:extLst>
            </p:cNvPr>
            <p:cNvSpPr txBox="1"/>
            <p:nvPr/>
          </p:nvSpPr>
          <p:spPr>
            <a:xfrm>
              <a:off x="302284" y="2370952"/>
              <a:ext cx="6094476" cy="20313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lvl="0" indent="-342900" algn="just" fontAlgn="t">
                <a:lnSpc>
                  <a:spcPct val="100000"/>
                </a:lnSpc>
                <a:buFont typeface="Arial" panose="020B0604020202020204" pitchFamily="34" charset="0"/>
                <a:buChar char="•"/>
              </a:pP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採耐磨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承重</a:t>
              </a: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板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；</a:t>
              </a: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易於清潔維護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；</a:t>
              </a:r>
              <a:r>
                <a:rPr lang="zh-TW" altLang="zh-TW" b="0" i="0" dirty="0"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尺寸：180</a:t>
              </a:r>
              <a:r>
                <a:rPr lang="en-US" altLang="zh-TW" b="0" i="0" dirty="0"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cm</a:t>
              </a:r>
              <a:r>
                <a:rPr lang="zh-TW" altLang="zh-TW" b="0" i="0" dirty="0"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×</a:t>
              </a:r>
              <a:r>
                <a: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75 cm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</a:t>
              </a:r>
              <a:r>
                <a: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150 cm x 75 cm 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；</a:t>
              </a: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適合載具整改、組裝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檢測及文件作業。</a:t>
              </a:r>
              <a:endParaRPr lang="zh-TW" altLang="zh-TW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indent="-342900" algn="just" fontAlgn="t">
                <a:buFont typeface="Arial" panose="020B0604020202020204" pitchFamily="34" charset="0"/>
                <a:buChar char="•"/>
              </a:pP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結構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需</a:t>
              </a: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穩固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耐重並</a:t>
              </a: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具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有</a:t>
              </a:r>
              <a:r>
                <a:rPr lang="zh-TW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承載能力。</a:t>
              </a:r>
              <a:endParaRPr lang="en-US" altLang="zh-TW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lvl="0" indent="-342900" algn="just" fontAlgn="t">
                <a:lnSpc>
                  <a:spcPct val="100000"/>
                </a:lnSpc>
                <a:buFont typeface="Arial" panose="020B0604020202020204" pitchFamily="34" charset="0"/>
                <a:buChar char="•"/>
              </a:pPr>
              <a:r>
                <a:rPr lang="zh-TW" altLang="en-US" b="0" i="0" dirty="0"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需</a:t>
              </a:r>
              <a:r>
                <a:rPr lang="zh-TW" altLang="zh-TW" b="0" i="0" dirty="0"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配置照明設備。</a:t>
              </a:r>
            </a:p>
            <a:p>
              <a:pPr marL="342900" lvl="0" indent="-342900" algn="just" fontAlgn="t">
                <a:lnSpc>
                  <a:spcPct val="100000"/>
                </a:lnSpc>
                <a:buFont typeface="Arial" panose="020B0604020202020204" pitchFamily="34" charset="0"/>
                <a:buChar char="•"/>
              </a:pPr>
              <a:r>
                <a:rPr lang="zh-TW" altLang="en-US" b="0" i="0" dirty="0"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需</a:t>
              </a:r>
              <a:r>
                <a:rPr lang="zh-TW" altLang="zh-TW" b="0" i="0" dirty="0"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配置電源插座。</a:t>
              </a:r>
            </a:p>
            <a:p>
              <a:pPr marL="342900" lvl="0" indent="-342900" algn="just" fontAlgn="t">
                <a:lnSpc>
                  <a:spcPct val="100000"/>
                </a:lnSpc>
                <a:buFont typeface="Arial" panose="020B0604020202020204" pitchFamily="34" charset="0"/>
                <a:buChar char="•"/>
              </a:pPr>
              <a:r>
                <a:rPr lang="zh-TW" altLang="zh-TW" b="0" i="0" dirty="0"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可供工具、治具、載具零組件及測試設備擺放。</a:t>
              </a:r>
            </a:p>
          </p:txBody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F1EFA6E8-BB12-8309-2B3E-EDDBD5524670}"/>
                </a:ext>
              </a:extLst>
            </p:cNvPr>
            <p:cNvSpPr txBox="1"/>
            <p:nvPr/>
          </p:nvSpPr>
          <p:spPr>
            <a:xfrm>
              <a:off x="138630" y="4344918"/>
              <a:ext cx="6094476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t">
                <a:lnSpc>
                  <a:spcPct val="100000"/>
                </a:lnSpc>
                <a:buNone/>
              </a:pPr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二、規劃可放置並</a:t>
              </a:r>
              <a:r>
                <a:rPr lang="zh-TW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收納重</a:t>
              </a:r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型</a:t>
              </a:r>
              <a:r>
                <a:rPr lang="zh-TW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零件</a:t>
              </a:r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區域</a:t>
              </a:r>
              <a:endPara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文字方塊 16">
              <a:extLst>
                <a:ext uri="{FF2B5EF4-FFF2-40B4-BE49-F238E27FC236}">
                  <a16:creationId xmlns:a16="http://schemas.microsoft.com/office/drawing/2014/main" id="{464340BE-596B-8FE5-7986-F1969C7CB1F2}"/>
                </a:ext>
              </a:extLst>
            </p:cNvPr>
            <p:cNvSpPr txBox="1"/>
            <p:nvPr/>
          </p:nvSpPr>
          <p:spPr>
            <a:xfrm>
              <a:off x="75526" y="1978122"/>
              <a:ext cx="6094476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t"/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一、規劃</a:t>
              </a:r>
              <a:r>
                <a:rPr lang="zh-TW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載具整改專用作業區域</a:t>
              </a:r>
            </a:p>
            <a:p>
              <a:pPr fontAlgn="t">
                <a:lnSpc>
                  <a:spcPct val="100000"/>
                </a:lnSpc>
                <a:buNone/>
              </a:pPr>
              <a:endPara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F48D79CB-5674-AECC-2240-4703A981221E}"/>
                </a:ext>
              </a:extLst>
            </p:cNvPr>
            <p:cNvSpPr txBox="1"/>
            <p:nvPr/>
          </p:nvSpPr>
          <p:spPr>
            <a:xfrm>
              <a:off x="302284" y="4795288"/>
              <a:ext cx="6094476" cy="20313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 fontAlgn="t">
                <a:buFont typeface="Arial" panose="020B0604020202020204" pitchFamily="34" charset="0"/>
                <a:buChar char="•"/>
              </a:pPr>
              <a:r>
                <a:rPr lang="zh-TW" altLang="zh-TW" dirty="0"/>
                <a:t>櫃體結構穩固且具耐重能力</a:t>
              </a:r>
              <a:r>
                <a:rPr lang="zh-TW" altLang="en-US" dirty="0"/>
                <a:t>；櫃體平均荷重</a:t>
              </a:r>
              <a:r>
                <a:rPr lang="en-US" altLang="zh-TW" dirty="0"/>
                <a:t>300kg</a:t>
              </a:r>
            </a:p>
            <a:p>
              <a:pPr marL="342900" indent="-342900" fontAlgn="t">
                <a:buFont typeface="Arial" panose="020B0604020202020204" pitchFamily="34" charset="0"/>
                <a:buChar char="•"/>
              </a:pPr>
              <a:r>
                <a:rPr lang="zh-TW" altLang="zh-TW" dirty="0"/>
                <a:t>櫃體</a:t>
              </a:r>
              <a:r>
                <a:rPr lang="en-US" altLang="zh-TW" dirty="0"/>
                <a:t>:</a:t>
              </a:r>
              <a:r>
                <a:rPr lang="zh-TW" altLang="zh-TW" dirty="0"/>
                <a:t>鍍鋅鋼板</a:t>
              </a:r>
              <a:r>
                <a:rPr lang="zh-TW" altLang="en-US" dirty="0"/>
                <a:t>；尺寸 </a:t>
              </a:r>
              <a:r>
                <a:rPr lang="en-US" altLang="zh-TW" dirty="0"/>
                <a:t>W 58.7 x D 23.7 x  H 93.7cm </a:t>
              </a:r>
            </a:p>
            <a:p>
              <a:pPr marL="342900" indent="-342900" fontAlgn="t">
                <a:buFont typeface="Arial" panose="020B0604020202020204" pitchFamily="34" charset="0"/>
                <a:buChar char="•"/>
              </a:pPr>
              <a:r>
                <a:rPr lang="zh-TW" altLang="zh-TW" dirty="0"/>
                <a:t>抽屜開關順暢</a:t>
              </a:r>
              <a:r>
                <a:rPr lang="zh-TW" altLang="en-US" dirty="0"/>
                <a:t>且耐重；材質</a:t>
              </a:r>
              <a:r>
                <a:rPr lang="en-US" altLang="zh-TW" dirty="0"/>
                <a:t>:</a:t>
              </a:r>
              <a:r>
                <a:rPr lang="zh-TW" altLang="zh-TW" dirty="0"/>
                <a:t>ABS/PS </a:t>
              </a:r>
              <a:endParaRPr lang="en-US" altLang="zh-TW" dirty="0"/>
            </a:p>
            <a:p>
              <a:pPr marL="342900" indent="-342900" fontAlgn="t">
                <a:buFont typeface="Arial" panose="020B0604020202020204" pitchFamily="34" charset="0"/>
                <a:buChar char="•"/>
              </a:pPr>
              <a:r>
                <a:rPr lang="zh-TW" altLang="en-US" dirty="0"/>
                <a:t>抽屜</a:t>
              </a:r>
              <a:r>
                <a:rPr lang="en-US" altLang="zh-TW" dirty="0"/>
                <a:t>10kg /</a:t>
              </a:r>
              <a:r>
                <a:rPr lang="zh-TW" altLang="zh-TW" dirty="0"/>
                <a:t> 1.6L</a:t>
              </a:r>
              <a:r>
                <a:rPr lang="en-US" altLang="zh-TW" dirty="0"/>
                <a:t> / 1</a:t>
              </a:r>
              <a:r>
                <a:rPr lang="zh-TW" altLang="en-US" dirty="0"/>
                <a:t>抽；至少</a:t>
              </a:r>
              <a:r>
                <a:rPr lang="zh-TW" altLang="zh-TW" dirty="0"/>
                <a:t>48</a:t>
              </a:r>
              <a:r>
                <a:rPr lang="zh-TW" altLang="en-US" dirty="0"/>
                <a:t>格</a:t>
              </a:r>
              <a:r>
                <a:rPr lang="zh-TW" altLang="zh-TW" dirty="0"/>
                <a:t>抽屜</a:t>
              </a:r>
              <a:r>
                <a:rPr lang="zh-TW" altLang="en-US" dirty="0"/>
                <a:t>；</a:t>
              </a:r>
              <a:endParaRPr lang="en-US" altLang="zh-TW" dirty="0"/>
            </a:p>
            <a:p>
              <a:pPr marL="342900" indent="-342900" fontAlgn="t">
                <a:buFont typeface="Arial" panose="020B0604020202020204" pitchFamily="34" charset="0"/>
                <a:buChar char="•"/>
              </a:pPr>
              <a:r>
                <a:rPr lang="zh-TW" altLang="en-US" dirty="0"/>
                <a:t>每格至少需要尺寸 </a:t>
              </a:r>
              <a:r>
                <a:rPr lang="en-US" altLang="zh-TW" dirty="0"/>
                <a:t>W 11.5 x D 21 x  H 6.5cm </a:t>
              </a:r>
              <a:r>
                <a:rPr lang="zh-TW" altLang="en-US" dirty="0"/>
                <a:t>含</a:t>
              </a:r>
              <a:r>
                <a:rPr lang="zh-TW" altLang="zh-TW" dirty="0"/>
                <a:t>隔片</a:t>
              </a:r>
              <a:endParaRPr lang="en-US" altLang="zh-TW" sz="1800" b="0" i="0" dirty="0">
                <a:effectLst/>
                <a:latin typeface="+mn-lt"/>
              </a:endParaRPr>
            </a:p>
            <a:p>
              <a:pPr marL="342900" lvl="0" indent="-342900" fontAlgn="t">
                <a:lnSpc>
                  <a:spcPct val="100000"/>
                </a:lnSpc>
                <a:buFont typeface="Arial" panose="020B0604020202020204" pitchFamily="34" charset="0"/>
                <a:buChar char="•"/>
              </a:pPr>
              <a:r>
                <a:rPr lang="zh-TW" altLang="zh-TW" sz="1800" b="0" i="0" dirty="0">
                  <a:effectLst/>
                  <a:latin typeface="+mn-lt"/>
                </a:rPr>
                <a:t>抽屜具分類收納功能。</a:t>
              </a:r>
            </a:p>
            <a:p>
              <a:pPr marL="342900" lvl="0" indent="-342900" fontAlgn="t">
                <a:lnSpc>
                  <a:spcPct val="100000"/>
                </a:lnSpc>
                <a:buFont typeface="Arial" panose="020B0604020202020204" pitchFamily="34" charset="0"/>
                <a:buChar char="•"/>
              </a:pPr>
              <a:r>
                <a:rPr lang="zh-TW" altLang="zh-TW" sz="1800" b="0" i="0" dirty="0">
                  <a:effectLst/>
                  <a:latin typeface="+mn-lt"/>
                </a:rPr>
                <a:t>適用於螺絲、零組件、耗材及工具分類管理。</a:t>
              </a:r>
            </a:p>
          </p:txBody>
        </p:sp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6DBDB350-54D0-1EAE-A95A-2CB24AC6E536}"/>
                </a:ext>
              </a:extLst>
            </p:cNvPr>
            <p:cNvSpPr txBox="1"/>
            <p:nvPr/>
          </p:nvSpPr>
          <p:spPr>
            <a:xfrm>
              <a:off x="75526" y="771534"/>
              <a:ext cx="6375785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/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優化區域使用空間與作業動線整合，提升設備與物料管理效率、改善作業環境品質、降低物品散置及管理風險，並提供穩定且有序之整改作業空間，有助於提升作業效率及工作品質。</a:t>
              </a:r>
            </a:p>
          </p:txBody>
        </p:sp>
      </p:grpSp>
      <p:sp>
        <p:nvSpPr>
          <p:cNvPr id="10" name="文字方塊 9">
            <a:extLst>
              <a:ext uri="{FF2B5EF4-FFF2-40B4-BE49-F238E27FC236}">
                <a16:creationId xmlns:a16="http://schemas.microsoft.com/office/drawing/2014/main" id="{B02500C7-4F86-D4E0-367A-53F2E16C6BA3}"/>
              </a:ext>
            </a:extLst>
          </p:cNvPr>
          <p:cNvSpPr txBox="1"/>
          <p:nvPr/>
        </p:nvSpPr>
        <p:spPr>
          <a:xfrm>
            <a:off x="5340754" y="6214247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fontAlgn="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費用需含組裝及運費</a:t>
            </a:r>
            <a:endPara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0" indent="-342900" fontAlgn="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場域有貨梯</a:t>
            </a:r>
            <a:r>
              <a:rPr lang="en-US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尺寸</a:t>
            </a:r>
            <a:r>
              <a:rPr lang="en-US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:W 2.2m X D 2.8m X H 2.6m)</a:t>
            </a:r>
            <a:endParaRPr lang="en-US" altLang="zh-TW" sz="1600" b="1" i="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8869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37A0E531-827F-F03B-2637-29291E4306AC}"/>
              </a:ext>
            </a:extLst>
          </p:cNvPr>
          <p:cNvSpPr txBox="1"/>
          <p:nvPr/>
        </p:nvSpPr>
        <p:spPr>
          <a:xfrm>
            <a:off x="510921" y="85081"/>
            <a:ext cx="60944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交貨及安裝要求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53F22FE-2EAC-2AB9-9CA4-7F8EDDF9099B}"/>
              </a:ext>
            </a:extLst>
          </p:cNvPr>
          <p:cNvSpPr txBox="1"/>
          <p:nvPr/>
        </p:nvSpPr>
        <p:spPr>
          <a:xfrm>
            <a:off x="510921" y="669856"/>
            <a:ext cx="973455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zh-TW" altLang="zh-TW" sz="2400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廠商應負責設備運送、搬運、組裝及定位作業。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zh-TW" altLang="zh-TW" sz="2400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搬運過程須完成動線防護措施。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zh-TW" altLang="zh-TW" sz="2400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避免造成牆面、門框、地板及既有設備損壞。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zh-TW" altLang="zh-TW" sz="2400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設備應依使用單位指定位置完成擺放。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zh-TW" altLang="zh-TW" sz="2400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安裝完成後應完成現場清潔及環境復原。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262326C-4570-9130-2374-14486CD35134}"/>
              </a:ext>
            </a:extLst>
          </p:cNvPr>
          <p:cNvSpPr txBox="1"/>
          <p:nvPr/>
        </p:nvSpPr>
        <p:spPr>
          <a:xfrm>
            <a:off x="515683" y="3295279"/>
            <a:ext cx="530923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fontAlgn="t">
              <a:lnSpc>
                <a:spcPct val="100000"/>
              </a:lnSpc>
              <a:buFont typeface="+mj-lt"/>
              <a:buAutoNum type="arabicPeriod"/>
            </a:pPr>
            <a:r>
              <a:rPr lang="zh-TW" altLang="zh-TW" sz="2400" b="0" i="0" dirty="0">
                <a:effectLst/>
                <a:latin typeface="+mn-lt"/>
              </a:rPr>
              <a:t>設備外觀完整無損傷。</a:t>
            </a:r>
          </a:p>
          <a:p>
            <a:pPr marL="342900" lvl="0" indent="-342900" fontAlgn="t">
              <a:lnSpc>
                <a:spcPct val="100000"/>
              </a:lnSpc>
              <a:buFont typeface="+mj-lt"/>
              <a:buAutoNum type="arabicPeriod"/>
            </a:pPr>
            <a:r>
              <a:rPr lang="zh-TW" altLang="zh-TW" sz="2400" b="0" i="0" dirty="0">
                <a:effectLst/>
                <a:latin typeface="+mn-lt"/>
              </a:rPr>
              <a:t>無明顯變形、刮傷或零件缺失。</a:t>
            </a:r>
          </a:p>
          <a:p>
            <a:pPr marL="342900" lvl="0" indent="-342900" fontAlgn="t">
              <a:lnSpc>
                <a:spcPct val="100000"/>
              </a:lnSpc>
              <a:buFont typeface="+mj-lt"/>
              <a:buAutoNum type="arabicPeriod"/>
            </a:pPr>
            <a:r>
              <a:rPr lang="zh-TW" altLang="zh-TW" sz="2400" b="0" i="0" dirty="0">
                <a:effectLst/>
                <a:latin typeface="+mn-lt"/>
              </a:rPr>
              <a:t>結構穩固無晃動。</a:t>
            </a:r>
          </a:p>
          <a:p>
            <a:pPr marL="342900" lvl="0" indent="-342900" fontAlgn="t">
              <a:lnSpc>
                <a:spcPct val="100000"/>
              </a:lnSpc>
              <a:buFont typeface="+mj-lt"/>
              <a:buAutoNum type="arabicPeriod"/>
            </a:pPr>
            <a:r>
              <a:rPr lang="zh-TW" altLang="en-US" sz="2400" dirty="0"/>
              <a:t>配置</a:t>
            </a:r>
            <a:r>
              <a:rPr lang="zh-TW" altLang="zh-TW" sz="2400" b="0" i="0" dirty="0">
                <a:effectLst/>
                <a:latin typeface="+mn-lt"/>
              </a:rPr>
              <a:t>照明及插座功能正常。</a:t>
            </a:r>
          </a:p>
          <a:p>
            <a:pPr marL="342900" lvl="0" indent="-342900" fontAlgn="t">
              <a:lnSpc>
                <a:spcPct val="100000"/>
              </a:lnSpc>
              <a:buFont typeface="+mj-lt"/>
              <a:buAutoNum type="arabicPeriod"/>
            </a:pPr>
            <a:r>
              <a:rPr lang="zh-TW" altLang="zh-TW" sz="2400" b="0" i="0" dirty="0">
                <a:effectLst/>
                <a:latin typeface="+mn-lt"/>
              </a:rPr>
              <a:t>收納抽屜開啟及關閉順暢。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483F4875-BA44-9194-7164-4935C6BAB3B6}"/>
              </a:ext>
            </a:extLst>
          </p:cNvPr>
          <p:cNvSpPr txBox="1"/>
          <p:nvPr/>
        </p:nvSpPr>
        <p:spPr>
          <a:xfrm>
            <a:off x="510921" y="2651342"/>
            <a:ext cx="60944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TW"/>
            </a:defPPr>
            <a:lvl1pPr fontAlgn="t">
              <a:lnSpc>
                <a:spcPct val="100000"/>
              </a:lnSpc>
              <a:buNone/>
              <a:defRPr sz="3600" b="1" i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zh-TW" sz="3200" dirty="0"/>
              <a:t>驗收條件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CF43315A-4B71-8636-D1F0-25AB9EC03C2F}"/>
              </a:ext>
            </a:extLst>
          </p:cNvPr>
          <p:cNvSpPr txBox="1"/>
          <p:nvPr/>
        </p:nvSpPr>
        <p:spPr>
          <a:xfrm>
            <a:off x="5824918" y="3330631"/>
            <a:ext cx="610076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t">
              <a:lnSpc>
                <a:spcPct val="100000"/>
              </a:lnSpc>
            </a:pPr>
            <a:r>
              <a:rPr lang="en-US" altLang="zh-TW" sz="2400" b="0" i="0" dirty="0">
                <a:effectLst/>
                <a:latin typeface="+mn-lt"/>
              </a:rPr>
              <a:t>6. </a:t>
            </a:r>
            <a:r>
              <a:rPr lang="zh-TW" altLang="zh-TW" sz="2400" b="0" i="0" dirty="0">
                <a:effectLst/>
                <a:latin typeface="+mn-lt"/>
              </a:rPr>
              <a:t>各項設備符合規格需求。</a:t>
            </a:r>
            <a:endParaRPr lang="zh-TW" altLang="zh-TW" sz="2400" b="1" i="0" dirty="0">
              <a:effectLst/>
              <a:latin typeface="+mn-lt"/>
            </a:endParaRPr>
          </a:p>
          <a:p>
            <a:pPr lvl="0" fontAlgn="t">
              <a:lnSpc>
                <a:spcPct val="100000"/>
              </a:lnSpc>
            </a:pPr>
            <a:r>
              <a:rPr lang="en-US" altLang="zh-TW" sz="2400" b="0" i="0" dirty="0">
                <a:effectLst/>
                <a:latin typeface="+mn-lt"/>
              </a:rPr>
              <a:t>7. </a:t>
            </a:r>
            <a:r>
              <a:rPr lang="zh-TW" altLang="zh-TW" sz="2400" b="0" i="0" dirty="0">
                <a:effectLst/>
                <a:latin typeface="+mn-lt"/>
              </a:rPr>
              <a:t>設備應依指定區域完成配置。</a:t>
            </a:r>
          </a:p>
          <a:p>
            <a:pPr lvl="0" fontAlgn="t">
              <a:lnSpc>
                <a:spcPct val="100000"/>
              </a:lnSpc>
            </a:pPr>
            <a:r>
              <a:rPr lang="en-US" altLang="zh-TW" sz="2400" b="0" i="0" dirty="0">
                <a:effectLst/>
                <a:latin typeface="+mn-lt"/>
              </a:rPr>
              <a:t>8. </a:t>
            </a:r>
            <a:r>
              <a:rPr lang="zh-TW" altLang="zh-TW" sz="2400" b="0" i="0" dirty="0">
                <a:effectLst/>
                <a:latin typeface="+mn-lt"/>
              </a:rPr>
              <a:t>作業動線符合場域規劃需求。</a:t>
            </a:r>
          </a:p>
          <a:p>
            <a:pPr lvl="0" fontAlgn="t">
              <a:lnSpc>
                <a:spcPct val="100000"/>
              </a:lnSpc>
            </a:pPr>
            <a:r>
              <a:rPr lang="en-US" altLang="zh-TW" sz="2400" b="0" i="0" dirty="0">
                <a:effectLst/>
                <a:latin typeface="+mn-lt"/>
              </a:rPr>
              <a:t>9. </a:t>
            </a:r>
            <a:r>
              <a:rPr lang="zh-TW" altLang="zh-TW" sz="2400" b="0" i="0" dirty="0">
                <a:effectLst/>
                <a:latin typeface="+mn-lt"/>
              </a:rPr>
              <a:t>不影響既有設備使用及通行安全。</a:t>
            </a:r>
            <a:endParaRPr lang="zh-TW" altLang="en-US" sz="2400" b="0" i="0" dirty="0">
              <a:effectLst/>
              <a:latin typeface="+mn-lt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81A33876-4323-BA8B-86BE-D1463E701B99}"/>
              </a:ext>
            </a:extLst>
          </p:cNvPr>
          <p:cNvSpPr txBox="1"/>
          <p:nvPr/>
        </p:nvSpPr>
        <p:spPr>
          <a:xfrm>
            <a:off x="510921" y="5328785"/>
            <a:ext cx="990943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zh-TW" altLang="zh-TW" sz="3200" b="1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缺失改善</a:t>
            </a:r>
          </a:p>
          <a:p>
            <a:pPr marL="342900" lvl="0" indent="-342900" fontAlgn="t">
              <a:lnSpc>
                <a:spcPct val="100000"/>
              </a:lnSpc>
              <a:buFont typeface="+mj-lt"/>
              <a:buAutoNum type="arabicPeriod"/>
            </a:pPr>
            <a:r>
              <a:rPr lang="zh-TW" altLang="zh-TW" sz="2400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安裝後如有結構、功能或配置問題，廠商應配合調整改善。</a:t>
            </a:r>
          </a:p>
          <a:p>
            <a:pPr marL="342900" lvl="0" indent="-342900" fontAlgn="t">
              <a:lnSpc>
                <a:spcPct val="100000"/>
              </a:lnSpc>
              <a:buFont typeface="+mj-lt"/>
              <a:buAutoNum type="arabicPeriod"/>
            </a:pPr>
            <a:r>
              <a:rPr lang="zh-TW" altLang="zh-TW" sz="2400" b="0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驗收缺失應於指定期限內完成改善後複驗。</a:t>
            </a:r>
          </a:p>
        </p:txBody>
      </p:sp>
    </p:spTree>
    <p:extLst>
      <p:ext uri="{BB962C8B-B14F-4D97-AF65-F5344CB8AC3E}">
        <p14:creationId xmlns:p14="http://schemas.microsoft.com/office/powerpoint/2010/main" val="84107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442</Words>
  <Application>Microsoft Office PowerPoint</Application>
  <PresentationFormat>寬螢幕</PresentationFormat>
  <Paragraphs>39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8" baseType="lpstr">
      <vt:lpstr>微軟正黑體</vt:lpstr>
      <vt:lpstr>Aptos</vt:lpstr>
      <vt:lpstr>Aptos Display</vt:lpstr>
      <vt:lpstr>Arial</vt:lpstr>
      <vt:lpstr>Wingdings</vt:lpstr>
      <vt:lpstr>Office 佈景主題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B50210</dc:creator>
  <cp:lastModifiedBy>B50210</cp:lastModifiedBy>
  <cp:revision>5</cp:revision>
  <dcterms:created xsi:type="dcterms:W3CDTF">2026-10-06T08:59:24Z</dcterms:created>
  <dcterms:modified xsi:type="dcterms:W3CDTF">2026-10-07T07:03:01Z</dcterms:modified>
</cp:coreProperties>
</file>