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7" r:id="rId3"/>
    <p:sldId id="265" r:id="rId4"/>
    <p:sldId id="266" r:id="rId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0000F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58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37B009D-4633-4783-9483-4704DDE8A6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0BD506B3-899C-4457-8118-8A8EC1C4C1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D511DCB-5FCA-4391-94A1-97F4C205C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BF07-2B39-4A06-BD37-4374261A9C10}" type="datetimeFigureOut">
              <a:rPr lang="zh-TW" altLang="en-US" smtClean="0"/>
              <a:t>2026/9/4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994A16A-CC2D-4851-B430-CB519574B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2DC8B78-C36A-4AC2-A3BB-8D04BECBF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0FBD-D71D-4E11-974E-829239E97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1242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2274F14-8133-4B32-BAA7-0FAA702C3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5609132-1838-4CB3-99B1-ABA1CFC1F5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318D356-E5BA-44FC-AD01-C58A1BF84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BF07-2B39-4A06-BD37-4374261A9C10}" type="datetimeFigureOut">
              <a:rPr lang="zh-TW" altLang="en-US" smtClean="0"/>
              <a:t>2026/9/4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9A5609D-8866-4BD8-AD54-DF2647E68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CCA2F5C-AF47-47EF-AA8C-B96E6A5BA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0FBD-D71D-4E11-974E-829239E97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22744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5206282-E790-4D9E-8D66-D841B48A4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B60BBEE-2AED-4ED5-9754-E4C88A07C9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EB9A33F-941F-46D5-9B6D-743838814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BF07-2B39-4A06-BD37-4374261A9C10}" type="datetimeFigureOut">
              <a:rPr lang="zh-TW" altLang="en-US" smtClean="0"/>
              <a:t>2026/9/4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DD761B8-4F54-4520-B86A-97297D3F3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96A1B5E-3A68-4F7C-94F4-66A26767C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0FBD-D71D-4E11-974E-829239E97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9397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E3AA2D8-7D33-42E7-A365-133231A06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3001EF2-59FA-4B66-8B35-13529C6084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B1E8F7A8-4109-40B1-9BDE-470F6BCD07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7995D5C0-33A5-4CCB-8DAC-BEE16091B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BF07-2B39-4A06-BD37-4374261A9C10}" type="datetimeFigureOut">
              <a:rPr lang="zh-TW" altLang="en-US" smtClean="0"/>
              <a:t>2026/9/4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171B098-678F-46F1-B355-CD3F01713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AE49EE16-37BA-4C7C-85A0-CE0FB6F0B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0FBD-D71D-4E11-974E-829239E97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8397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150E059-9260-471E-BF9E-51DAFB8B3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0FB62DB1-11B9-43EA-A9CE-B0AD8C7A12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E2711705-1D62-48C5-B8C9-AACA1B31AC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C6532C2A-D1E2-475C-BE1E-F42E896A39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7BEF94D8-8E3C-46CE-9BA8-835A1A9295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AE891F5E-DF8F-4B4A-8036-F75B289E1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BF07-2B39-4A06-BD37-4374261A9C10}" type="datetimeFigureOut">
              <a:rPr lang="zh-TW" altLang="en-US" smtClean="0"/>
              <a:t>2026/9/4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5856D834-1368-4EF0-9F52-A45E0D7A5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343BBFC1-89C9-4BF9-8A1E-D1C6E01A1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0FBD-D71D-4E11-974E-829239E97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2427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B0E5E62-0FC5-45AE-8B89-8ACBBFB07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6C6B956A-94D4-4A9B-BE04-43DAE5A88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BF07-2B39-4A06-BD37-4374261A9C10}" type="datetimeFigureOut">
              <a:rPr lang="zh-TW" altLang="en-US" smtClean="0"/>
              <a:t>2026/9/4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76F42507-C838-4C2E-A8BD-7A163BFD5F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27AF8D1E-8CBE-4CCD-8694-6644B5E430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0FBD-D71D-4E11-974E-829239E97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02776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25FD12D7-92C7-4DE8-A4F1-8C8E94284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BF07-2B39-4A06-BD37-4374261A9C10}" type="datetimeFigureOut">
              <a:rPr lang="zh-TW" altLang="en-US" smtClean="0"/>
              <a:t>2026/9/4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CAF39392-32FC-4C64-AA22-6EC5592CC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CD04747-50B5-417A-9253-09F6511A5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0FBD-D71D-4E11-974E-829239E97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48490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6604742-9ABB-4F8C-A96C-50D3C7D9E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29D8CA4-198F-4D49-83F7-DEC6C2E015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25DEBD75-4196-4D97-91D4-E1B458AB23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367B93D0-5FFD-440C-A9E8-6725C13E9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BF07-2B39-4A06-BD37-4374261A9C10}" type="datetimeFigureOut">
              <a:rPr lang="zh-TW" altLang="en-US" smtClean="0"/>
              <a:t>2026/9/4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4DE1FE02-30E3-4F06-A19B-C994B2DF3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C79C8002-1FA7-45A1-A095-2E7CED269E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0FBD-D71D-4E11-974E-829239E97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3680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200037E-8D7F-4128-A3E0-1D8BA45DB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C11BB741-4840-4185-896E-72850BC634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269A9D9C-57D7-44FA-8D63-5E1A6AA1F7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B0F5CB78-F32F-4BFC-8645-2F0C1CD24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BF07-2B39-4A06-BD37-4374261A9C10}" type="datetimeFigureOut">
              <a:rPr lang="zh-TW" altLang="en-US" smtClean="0"/>
              <a:t>2026/9/4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991BC4FA-384C-45AA-AACD-4FA3A0D0D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0E601123-ACC0-4090-9B3C-231A7858A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0FBD-D71D-4E11-974E-829239E97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5270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023333D-8602-46C8-9EEC-015E091A70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E91F4E1B-8F75-4F8C-8990-0CCD13C1E6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1981995-126A-4E5B-9351-0CEA7BF7F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BF07-2B39-4A06-BD37-4374261A9C10}" type="datetimeFigureOut">
              <a:rPr lang="zh-TW" altLang="en-US" smtClean="0"/>
              <a:t>2026/9/4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C339478-CA11-4EE4-98E5-B44236A4E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B416B4A-9ABF-45DB-A562-C1FE06ABD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0FBD-D71D-4E11-974E-829239E97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9256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84EA366E-0F19-4F48-A94B-6619CBFEDB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22955E6E-163E-4B0F-A900-9782EBED0F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0E35B0E-09F3-475A-9F3C-C1BC120D2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2BF07-2B39-4A06-BD37-4374261A9C10}" type="datetimeFigureOut">
              <a:rPr lang="zh-TW" altLang="en-US" smtClean="0"/>
              <a:t>2026/9/4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4058B93-AD3E-4B76-B1FB-52CBE52B5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AEC6E07-0A52-4AFB-B132-A9EB3B090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10FBD-D71D-4E11-974E-829239E97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5933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889353B1-7A13-4D24-B368-02DA8560D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A9B6037-851F-4FC8-AECB-E1B3E1FBD0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16FAE1B-783C-425D-9C7F-CB9D8D027B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2BF07-2B39-4A06-BD37-4374261A9C10}" type="datetimeFigureOut">
              <a:rPr lang="zh-TW" altLang="en-US" smtClean="0"/>
              <a:t>2026/9/4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0CF147A-2696-4A41-B752-C3EB22E528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CDE3F2E-AD0B-404D-85D6-393C423D54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10FBD-D71D-4E11-974E-829239E972B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87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群組 8">
            <a:extLst>
              <a:ext uri="{FF2B5EF4-FFF2-40B4-BE49-F238E27FC236}">
                <a16:creationId xmlns:a16="http://schemas.microsoft.com/office/drawing/2014/main" id="{A990FA86-712F-4662-B252-BF2484D5C196}"/>
              </a:ext>
            </a:extLst>
          </p:cNvPr>
          <p:cNvGrpSpPr/>
          <p:nvPr/>
        </p:nvGrpSpPr>
        <p:grpSpPr>
          <a:xfrm>
            <a:off x="1097940" y="553915"/>
            <a:ext cx="5329806" cy="1949996"/>
            <a:chOff x="1097940" y="553915"/>
            <a:chExt cx="5329806" cy="1949996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EC8DBCDE-3EBB-4160-9AF3-087470039FD6}"/>
                </a:ext>
              </a:extLst>
            </p:cNvPr>
            <p:cNvSpPr/>
            <p:nvPr/>
          </p:nvSpPr>
          <p:spPr>
            <a:xfrm>
              <a:off x="1097940" y="553915"/>
              <a:ext cx="5277579" cy="1949996"/>
            </a:xfrm>
            <a:prstGeom prst="rect">
              <a:avLst/>
            </a:prstGeom>
            <a:noFill/>
            <a:ln>
              <a:solidFill>
                <a:srgbClr val="66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4" name="群組 3">
              <a:extLst>
                <a:ext uri="{FF2B5EF4-FFF2-40B4-BE49-F238E27FC236}">
                  <a16:creationId xmlns:a16="http://schemas.microsoft.com/office/drawing/2014/main" id="{FE7B6D7E-D1B2-4C60-B75F-FB14C4109D29}"/>
                </a:ext>
              </a:extLst>
            </p:cNvPr>
            <p:cNvGrpSpPr/>
            <p:nvPr/>
          </p:nvGrpSpPr>
          <p:grpSpPr>
            <a:xfrm>
              <a:off x="1150166" y="648080"/>
              <a:ext cx="5277580" cy="1694602"/>
              <a:chOff x="1941474" y="3918777"/>
              <a:chExt cx="5277580" cy="1694602"/>
            </a:xfrm>
          </p:grpSpPr>
          <p:pic>
            <p:nvPicPr>
              <p:cNvPr id="5" name="圖片 4">
                <a:extLst>
                  <a:ext uri="{FF2B5EF4-FFF2-40B4-BE49-F238E27FC236}">
                    <a16:creationId xmlns:a16="http://schemas.microsoft.com/office/drawing/2014/main" id="{6F230B07-3756-460D-814F-605F3766F5B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r="75027"/>
              <a:stretch/>
            </p:blipFill>
            <p:spPr>
              <a:xfrm>
                <a:off x="1941474" y="3986525"/>
                <a:ext cx="590712" cy="573074"/>
              </a:xfrm>
              <a:prstGeom prst="rect">
                <a:avLst/>
              </a:prstGeom>
            </p:spPr>
          </p:pic>
          <p:sp>
            <p:nvSpPr>
              <p:cNvPr id="6" name="文字方塊 5">
                <a:extLst>
                  <a:ext uri="{FF2B5EF4-FFF2-40B4-BE49-F238E27FC236}">
                    <a16:creationId xmlns:a16="http://schemas.microsoft.com/office/drawing/2014/main" id="{27A2E3D2-1426-4BBA-B1DF-504059630F8C}"/>
                  </a:ext>
                </a:extLst>
              </p:cNvPr>
              <p:cNvSpPr txBox="1"/>
              <p:nvPr/>
            </p:nvSpPr>
            <p:spPr>
              <a:xfrm>
                <a:off x="2659410" y="3918777"/>
                <a:ext cx="3284190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MCL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/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ECMD</a:t>
                </a:r>
              </a:p>
            </p:txBody>
          </p:sp>
          <p:sp>
            <p:nvSpPr>
              <p:cNvPr id="7" name="文字方塊 6">
                <a:extLst>
                  <a:ext uri="{FF2B5EF4-FFF2-40B4-BE49-F238E27FC236}">
                    <a16:creationId xmlns:a16="http://schemas.microsoft.com/office/drawing/2014/main" id="{A9F4074B-D092-4E0A-8ECA-835C4DE4274C}"/>
                  </a:ext>
                </a:extLst>
              </p:cNvPr>
              <p:cNvSpPr txBox="1"/>
              <p:nvPr/>
            </p:nvSpPr>
            <p:spPr>
              <a:xfrm>
                <a:off x="1941474" y="4720827"/>
                <a:ext cx="5277580" cy="8925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2600" b="1" dirty="0">
                    <a:solidFill>
                      <a:srgbClr val="0070C0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Electrical and physical property testing and analysis Lab</a:t>
                </a:r>
                <a:endParaRPr lang="zh-TW" altLang="en-US" sz="2600" b="1" dirty="0">
                  <a:solidFill>
                    <a:srgbClr val="0070C0"/>
                  </a:solidFill>
                  <a:latin typeface="Arial" panose="020B0604020202020204" pitchFamily="34" charset="0"/>
                  <a:ea typeface="微軟正黑體" panose="020B0604030504040204" pitchFamily="34" charset="-12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8" name="文字方塊 7">
            <a:extLst>
              <a:ext uri="{FF2B5EF4-FFF2-40B4-BE49-F238E27FC236}">
                <a16:creationId xmlns:a16="http://schemas.microsoft.com/office/drawing/2014/main" id="{6B291155-67CF-4D23-B8E7-77A6CB970240}"/>
              </a:ext>
            </a:extLst>
          </p:cNvPr>
          <p:cNvSpPr txBox="1"/>
          <p:nvPr/>
        </p:nvSpPr>
        <p:spPr>
          <a:xfrm>
            <a:off x="6629400" y="363439"/>
            <a:ext cx="538089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確認訂製英文版標示牌</a:t>
            </a:r>
            <a:endParaRPr lang="en-US" altLang="zh-TW" sz="24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尺寸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x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60</a:t>
            </a:r>
            <a:r>
              <a:rPr lang="zh-TW" altLang="en-US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cm</a:t>
            </a:r>
          </a:p>
          <a:p>
            <a:r>
              <a:rPr lang="en-US" altLang="zh-TW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Logo</a:t>
            </a:r>
            <a:r>
              <a:rPr lang="zh-TW" altLang="en-US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旁改英文組別</a:t>
            </a:r>
            <a:endParaRPr lang="en-US" altLang="zh-TW" sz="24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實驗室英文字體盡量放大</a:t>
            </a:r>
            <a:endParaRPr lang="en-US" altLang="zh-TW" sz="2400" b="1" dirty="0">
              <a:solidFill>
                <a:srgbClr val="00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B2E632D0-89C5-4312-916C-6A9F059E18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2251488"/>
              </p:ext>
            </p:extLst>
          </p:nvPr>
        </p:nvGraphicFramePr>
        <p:xfrm>
          <a:off x="1097940" y="2839615"/>
          <a:ext cx="8445500" cy="3028950"/>
        </p:xfrm>
        <a:graphic>
          <a:graphicData uri="http://schemas.openxmlformats.org/drawingml/2006/table">
            <a:tbl>
              <a:tblPr/>
              <a:tblGrid>
                <a:gridCol w="469723">
                  <a:extLst>
                    <a:ext uri="{9D8B030D-6E8A-4147-A177-3AD203B41FA5}">
                      <a16:colId xmlns:a16="http://schemas.microsoft.com/office/drawing/2014/main" val="4234332592"/>
                    </a:ext>
                  </a:extLst>
                </a:gridCol>
                <a:gridCol w="457028">
                  <a:extLst>
                    <a:ext uri="{9D8B030D-6E8A-4147-A177-3AD203B41FA5}">
                      <a16:colId xmlns:a16="http://schemas.microsoft.com/office/drawing/2014/main" val="1292110596"/>
                    </a:ext>
                  </a:extLst>
                </a:gridCol>
                <a:gridCol w="660152">
                  <a:extLst>
                    <a:ext uri="{9D8B030D-6E8A-4147-A177-3AD203B41FA5}">
                      <a16:colId xmlns:a16="http://schemas.microsoft.com/office/drawing/2014/main" val="2882464628"/>
                    </a:ext>
                  </a:extLst>
                </a:gridCol>
                <a:gridCol w="2221665">
                  <a:extLst>
                    <a:ext uri="{9D8B030D-6E8A-4147-A177-3AD203B41FA5}">
                      <a16:colId xmlns:a16="http://schemas.microsoft.com/office/drawing/2014/main" val="2457315902"/>
                    </a:ext>
                  </a:extLst>
                </a:gridCol>
                <a:gridCol w="409421">
                  <a:extLst>
                    <a:ext uri="{9D8B030D-6E8A-4147-A177-3AD203B41FA5}">
                      <a16:colId xmlns:a16="http://schemas.microsoft.com/office/drawing/2014/main" val="460967187"/>
                    </a:ext>
                  </a:extLst>
                </a:gridCol>
                <a:gridCol w="4227511">
                  <a:extLst>
                    <a:ext uri="{9D8B030D-6E8A-4147-A177-3AD203B41FA5}">
                      <a16:colId xmlns:a16="http://schemas.microsoft.com/office/drawing/2014/main" val="4265947484"/>
                    </a:ext>
                  </a:extLst>
                </a:gridCol>
              </a:tblGrid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部門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館別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室別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實驗室中文名稱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No.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實驗室英文名稱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8042445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224A-1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材料熱與結構分析實驗室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Materials Thermal and Structural Analysis Lab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0669932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224A-4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LTCC</a:t>
                      </a: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製程實驗室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LTCC Process Lab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72181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化學製程與熱處理實驗室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Chemical Processing and Heat Treatment Lab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0291844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電性與物性測試分析實驗室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Electrical and physical property testing and analysis Lab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1096131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</a:t>
                      </a:r>
                      <a:r>
                        <a:rPr lang="en-US" altLang="zh-TW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先進粉體製程實驗室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Advanced Powder Processing Lab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5375756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</a:t>
                      </a:r>
                      <a:r>
                        <a:rPr lang="en-US" altLang="zh-TW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功能陶瓷與薄膜實驗室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Functional Ceramics and Thin Film Lab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5718875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粉體燒結製程實驗室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Powder Sintering Process Lab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2129649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I400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功能陶瓷製程實驗室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Functional Ceramics Processing Lab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642152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I400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125-1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稀土磁石製程實驗室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Rare-Earth Magnet Processing Lab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293229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I400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磁電特性量測實驗室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Magnetoelectric Property Measurement Lab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5833437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I400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磁性複材與電磁模擬實驗室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Magnetic Composite and Simulation Lab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1707128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I400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362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材料燒結與熱處理實驗室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Material Sintering and Heat Treatment Lab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525793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I400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422-4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高頻</a:t>
                      </a:r>
                      <a:r>
                        <a:rPr lang="en-US" altLang="zh-TW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EMI</a:t>
                      </a:r>
                      <a:r>
                        <a:rPr lang="zh-TW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材料檢測實驗室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>
                          <a:solidFill>
                            <a:srgbClr val="0000FF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High-Frequency EMI Materials Testing Lab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88225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19785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群組 38">
            <a:extLst>
              <a:ext uri="{FF2B5EF4-FFF2-40B4-BE49-F238E27FC236}">
                <a16:creationId xmlns:a16="http://schemas.microsoft.com/office/drawing/2014/main" id="{F9F47280-982B-4BFA-8334-380594E7FFFF}"/>
              </a:ext>
            </a:extLst>
          </p:cNvPr>
          <p:cNvGrpSpPr/>
          <p:nvPr/>
        </p:nvGrpSpPr>
        <p:grpSpPr>
          <a:xfrm>
            <a:off x="613768" y="248473"/>
            <a:ext cx="5329806" cy="1949996"/>
            <a:chOff x="1097940" y="553915"/>
            <a:chExt cx="5329806" cy="1949996"/>
          </a:xfrm>
        </p:grpSpPr>
        <p:sp>
          <p:nvSpPr>
            <p:cNvPr id="49" name="矩形 48">
              <a:extLst>
                <a:ext uri="{FF2B5EF4-FFF2-40B4-BE49-F238E27FC236}">
                  <a16:creationId xmlns:a16="http://schemas.microsoft.com/office/drawing/2014/main" id="{CF9ADC03-E5B7-479D-A268-A9302943F750}"/>
                </a:ext>
              </a:extLst>
            </p:cNvPr>
            <p:cNvSpPr/>
            <p:nvPr/>
          </p:nvSpPr>
          <p:spPr>
            <a:xfrm>
              <a:off x="1097940" y="553915"/>
              <a:ext cx="5277579" cy="1949996"/>
            </a:xfrm>
            <a:prstGeom prst="rect">
              <a:avLst/>
            </a:prstGeom>
            <a:noFill/>
            <a:ln>
              <a:solidFill>
                <a:srgbClr val="66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50" name="群組 49">
              <a:extLst>
                <a:ext uri="{FF2B5EF4-FFF2-40B4-BE49-F238E27FC236}">
                  <a16:creationId xmlns:a16="http://schemas.microsoft.com/office/drawing/2014/main" id="{6655C2AF-4162-4106-AFD4-D8C1DFBE0034}"/>
                </a:ext>
              </a:extLst>
            </p:cNvPr>
            <p:cNvGrpSpPr/>
            <p:nvPr/>
          </p:nvGrpSpPr>
          <p:grpSpPr>
            <a:xfrm>
              <a:off x="1150166" y="648080"/>
              <a:ext cx="5277580" cy="1793932"/>
              <a:chOff x="1941474" y="3918777"/>
              <a:chExt cx="5277580" cy="1793932"/>
            </a:xfrm>
          </p:grpSpPr>
          <p:pic>
            <p:nvPicPr>
              <p:cNvPr id="51" name="圖片 50">
                <a:extLst>
                  <a:ext uri="{FF2B5EF4-FFF2-40B4-BE49-F238E27FC236}">
                    <a16:creationId xmlns:a16="http://schemas.microsoft.com/office/drawing/2014/main" id="{8E876754-03B1-4910-B932-86838C1A94C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r="75027"/>
              <a:stretch/>
            </p:blipFill>
            <p:spPr>
              <a:xfrm>
                <a:off x="1941474" y="3986525"/>
                <a:ext cx="590712" cy="573074"/>
              </a:xfrm>
              <a:prstGeom prst="rect">
                <a:avLst/>
              </a:prstGeom>
            </p:spPr>
          </p:pic>
          <p:sp>
            <p:nvSpPr>
              <p:cNvPr id="52" name="文字方塊 51">
                <a:extLst>
                  <a:ext uri="{FF2B5EF4-FFF2-40B4-BE49-F238E27FC236}">
                    <a16:creationId xmlns:a16="http://schemas.microsoft.com/office/drawing/2014/main" id="{9D078BB5-6F2B-45E3-9809-E107DF4D5E5D}"/>
                  </a:ext>
                </a:extLst>
              </p:cNvPr>
              <p:cNvSpPr txBox="1"/>
              <p:nvPr/>
            </p:nvSpPr>
            <p:spPr>
              <a:xfrm>
                <a:off x="2645560" y="3918777"/>
                <a:ext cx="3364971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MCL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/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ECMD</a:t>
                </a:r>
              </a:p>
            </p:txBody>
          </p:sp>
          <p:sp>
            <p:nvSpPr>
              <p:cNvPr id="53" name="文字方塊 52">
                <a:extLst>
                  <a:ext uri="{FF2B5EF4-FFF2-40B4-BE49-F238E27FC236}">
                    <a16:creationId xmlns:a16="http://schemas.microsoft.com/office/drawing/2014/main" id="{DD6CA2D2-A3E6-47FE-9582-5580B5C7DEA1}"/>
                  </a:ext>
                </a:extLst>
              </p:cNvPr>
              <p:cNvSpPr txBox="1"/>
              <p:nvPr/>
            </p:nvSpPr>
            <p:spPr>
              <a:xfrm>
                <a:off x="1941474" y="4635491"/>
                <a:ext cx="5277580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3200" b="1" dirty="0">
                    <a:solidFill>
                      <a:srgbClr val="0070C0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Materials Thermal and Structural Analysis Lab</a:t>
                </a:r>
                <a:endParaRPr lang="zh-TW" altLang="en-US" sz="3200" b="1" dirty="0">
                  <a:solidFill>
                    <a:srgbClr val="0070C0"/>
                  </a:solidFill>
                  <a:latin typeface="Arial" panose="020B0604020202020204" pitchFamily="34" charset="0"/>
                  <a:ea typeface="微軟正黑體" panose="020B0604030504040204" pitchFamily="34" charset="-12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4" name="群組 53">
            <a:extLst>
              <a:ext uri="{FF2B5EF4-FFF2-40B4-BE49-F238E27FC236}">
                <a16:creationId xmlns:a16="http://schemas.microsoft.com/office/drawing/2014/main" id="{FDE7CBAA-E529-45F3-AA33-90FFB23FE3B5}"/>
              </a:ext>
            </a:extLst>
          </p:cNvPr>
          <p:cNvGrpSpPr/>
          <p:nvPr/>
        </p:nvGrpSpPr>
        <p:grpSpPr>
          <a:xfrm>
            <a:off x="6222312" y="234012"/>
            <a:ext cx="5329806" cy="1949996"/>
            <a:chOff x="1097940" y="553915"/>
            <a:chExt cx="5329806" cy="1949996"/>
          </a:xfrm>
        </p:grpSpPr>
        <p:sp>
          <p:nvSpPr>
            <p:cNvPr id="55" name="矩形 54">
              <a:extLst>
                <a:ext uri="{FF2B5EF4-FFF2-40B4-BE49-F238E27FC236}">
                  <a16:creationId xmlns:a16="http://schemas.microsoft.com/office/drawing/2014/main" id="{C19D85A6-CD18-4BF1-B31F-A9EEF9A611B9}"/>
                </a:ext>
              </a:extLst>
            </p:cNvPr>
            <p:cNvSpPr/>
            <p:nvPr/>
          </p:nvSpPr>
          <p:spPr>
            <a:xfrm>
              <a:off x="1097940" y="553915"/>
              <a:ext cx="5277579" cy="1949996"/>
            </a:xfrm>
            <a:prstGeom prst="rect">
              <a:avLst/>
            </a:prstGeom>
            <a:noFill/>
            <a:ln>
              <a:solidFill>
                <a:srgbClr val="66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56" name="群組 55">
              <a:extLst>
                <a:ext uri="{FF2B5EF4-FFF2-40B4-BE49-F238E27FC236}">
                  <a16:creationId xmlns:a16="http://schemas.microsoft.com/office/drawing/2014/main" id="{C9E13974-5B4D-4335-9F94-1E5A8F5E653C}"/>
                </a:ext>
              </a:extLst>
            </p:cNvPr>
            <p:cNvGrpSpPr/>
            <p:nvPr/>
          </p:nvGrpSpPr>
          <p:grpSpPr>
            <a:xfrm>
              <a:off x="1150166" y="630461"/>
              <a:ext cx="5277580" cy="1712221"/>
              <a:chOff x="1941474" y="3901158"/>
              <a:chExt cx="5277580" cy="1712221"/>
            </a:xfrm>
          </p:grpSpPr>
          <p:pic>
            <p:nvPicPr>
              <p:cNvPr id="57" name="圖片 56">
                <a:extLst>
                  <a:ext uri="{FF2B5EF4-FFF2-40B4-BE49-F238E27FC236}">
                    <a16:creationId xmlns:a16="http://schemas.microsoft.com/office/drawing/2014/main" id="{71AB6F53-4E5C-4B14-AA6F-85B74C427AF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r="75027"/>
              <a:stretch/>
            </p:blipFill>
            <p:spPr>
              <a:xfrm>
                <a:off x="1941474" y="3986525"/>
                <a:ext cx="590712" cy="573074"/>
              </a:xfrm>
              <a:prstGeom prst="rect">
                <a:avLst/>
              </a:prstGeom>
            </p:spPr>
          </p:pic>
          <p:sp>
            <p:nvSpPr>
              <p:cNvPr id="58" name="文字方塊 57">
                <a:extLst>
                  <a:ext uri="{FF2B5EF4-FFF2-40B4-BE49-F238E27FC236}">
                    <a16:creationId xmlns:a16="http://schemas.microsoft.com/office/drawing/2014/main" id="{E18C085F-5476-4D03-8396-AF3D3A3BE72C}"/>
                  </a:ext>
                </a:extLst>
              </p:cNvPr>
              <p:cNvSpPr txBox="1"/>
              <p:nvPr/>
            </p:nvSpPr>
            <p:spPr>
              <a:xfrm>
                <a:off x="2657213" y="3901158"/>
                <a:ext cx="3507738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MCL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/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ECMD</a:t>
                </a:r>
              </a:p>
            </p:txBody>
          </p:sp>
          <p:sp>
            <p:nvSpPr>
              <p:cNvPr id="59" name="文字方塊 58">
                <a:extLst>
                  <a:ext uri="{FF2B5EF4-FFF2-40B4-BE49-F238E27FC236}">
                    <a16:creationId xmlns:a16="http://schemas.microsoft.com/office/drawing/2014/main" id="{3EEC115A-43A8-4409-90B1-B33B10640F2A}"/>
                  </a:ext>
                </a:extLst>
              </p:cNvPr>
              <p:cNvSpPr txBox="1"/>
              <p:nvPr/>
            </p:nvSpPr>
            <p:spPr>
              <a:xfrm>
                <a:off x="1941474" y="4720827"/>
                <a:ext cx="5277580" cy="8925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2600" b="1" dirty="0">
                    <a:solidFill>
                      <a:srgbClr val="0070C0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Electrical and physical property testing and analysis Lab</a:t>
                </a:r>
                <a:endParaRPr lang="zh-TW" altLang="en-US" sz="2600" b="1" dirty="0">
                  <a:solidFill>
                    <a:srgbClr val="0070C0"/>
                  </a:solidFill>
                  <a:latin typeface="Arial" panose="020B0604020202020204" pitchFamily="34" charset="0"/>
                  <a:ea typeface="微軟正黑體" panose="020B0604030504040204" pitchFamily="34" charset="-12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60" name="群組 59">
            <a:extLst>
              <a:ext uri="{FF2B5EF4-FFF2-40B4-BE49-F238E27FC236}">
                <a16:creationId xmlns:a16="http://schemas.microsoft.com/office/drawing/2014/main" id="{2ACB7974-34EE-4B8D-9847-616C32F85C45}"/>
              </a:ext>
            </a:extLst>
          </p:cNvPr>
          <p:cNvGrpSpPr/>
          <p:nvPr/>
        </p:nvGrpSpPr>
        <p:grpSpPr>
          <a:xfrm>
            <a:off x="6248425" y="4620567"/>
            <a:ext cx="5329806" cy="1949996"/>
            <a:chOff x="1097940" y="553915"/>
            <a:chExt cx="5329806" cy="1949996"/>
          </a:xfrm>
        </p:grpSpPr>
        <p:sp>
          <p:nvSpPr>
            <p:cNvPr id="61" name="矩形 60">
              <a:extLst>
                <a:ext uri="{FF2B5EF4-FFF2-40B4-BE49-F238E27FC236}">
                  <a16:creationId xmlns:a16="http://schemas.microsoft.com/office/drawing/2014/main" id="{BFE770C5-1CDC-4375-8A74-C400E5AD2530}"/>
                </a:ext>
              </a:extLst>
            </p:cNvPr>
            <p:cNvSpPr/>
            <p:nvPr/>
          </p:nvSpPr>
          <p:spPr>
            <a:xfrm>
              <a:off x="1097940" y="553915"/>
              <a:ext cx="5277579" cy="1949996"/>
            </a:xfrm>
            <a:prstGeom prst="rect">
              <a:avLst/>
            </a:prstGeom>
            <a:noFill/>
            <a:ln>
              <a:solidFill>
                <a:srgbClr val="66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62" name="群組 61">
              <a:extLst>
                <a:ext uri="{FF2B5EF4-FFF2-40B4-BE49-F238E27FC236}">
                  <a16:creationId xmlns:a16="http://schemas.microsoft.com/office/drawing/2014/main" id="{2244CC2D-8B57-405B-B03D-4F88819431D1}"/>
                </a:ext>
              </a:extLst>
            </p:cNvPr>
            <p:cNvGrpSpPr/>
            <p:nvPr/>
          </p:nvGrpSpPr>
          <p:grpSpPr>
            <a:xfrm>
              <a:off x="1150166" y="608513"/>
              <a:ext cx="5277580" cy="1785104"/>
              <a:chOff x="1941474" y="3879210"/>
              <a:chExt cx="5277580" cy="1785104"/>
            </a:xfrm>
          </p:grpSpPr>
          <p:pic>
            <p:nvPicPr>
              <p:cNvPr id="63" name="圖片 62">
                <a:extLst>
                  <a:ext uri="{FF2B5EF4-FFF2-40B4-BE49-F238E27FC236}">
                    <a16:creationId xmlns:a16="http://schemas.microsoft.com/office/drawing/2014/main" id="{016DD76E-FA82-42ED-B902-1B2067CB819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r="75027"/>
              <a:stretch/>
            </p:blipFill>
            <p:spPr>
              <a:xfrm>
                <a:off x="1941474" y="3986525"/>
                <a:ext cx="590712" cy="573074"/>
              </a:xfrm>
              <a:prstGeom prst="rect">
                <a:avLst/>
              </a:prstGeom>
            </p:spPr>
          </p:pic>
          <p:sp>
            <p:nvSpPr>
              <p:cNvPr id="64" name="文字方塊 63">
                <a:extLst>
                  <a:ext uri="{FF2B5EF4-FFF2-40B4-BE49-F238E27FC236}">
                    <a16:creationId xmlns:a16="http://schemas.microsoft.com/office/drawing/2014/main" id="{A6D06C01-3518-49E1-86C2-44A9F4F444E4}"/>
                  </a:ext>
                </a:extLst>
              </p:cNvPr>
              <p:cNvSpPr txBox="1"/>
              <p:nvPr/>
            </p:nvSpPr>
            <p:spPr>
              <a:xfrm>
                <a:off x="2631100" y="3879210"/>
                <a:ext cx="3507738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MCL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/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ECMD</a:t>
                </a:r>
              </a:p>
            </p:txBody>
          </p:sp>
          <p:sp>
            <p:nvSpPr>
              <p:cNvPr id="65" name="文字方塊 64">
                <a:extLst>
                  <a:ext uri="{FF2B5EF4-FFF2-40B4-BE49-F238E27FC236}">
                    <a16:creationId xmlns:a16="http://schemas.microsoft.com/office/drawing/2014/main" id="{A5698A8A-9DF1-4D68-8FBB-BA1D5101F45C}"/>
                  </a:ext>
                </a:extLst>
              </p:cNvPr>
              <p:cNvSpPr txBox="1"/>
              <p:nvPr/>
            </p:nvSpPr>
            <p:spPr>
              <a:xfrm>
                <a:off x="1941474" y="4587096"/>
                <a:ext cx="5277580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3200" b="1" dirty="0">
                    <a:solidFill>
                      <a:srgbClr val="0070C0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Functional Ceramics and Thin Film Lab</a:t>
                </a:r>
                <a:endParaRPr lang="zh-TW" altLang="en-US" sz="3200" b="1" dirty="0">
                  <a:solidFill>
                    <a:srgbClr val="0070C0"/>
                  </a:solidFill>
                  <a:latin typeface="Arial" panose="020B0604020202020204" pitchFamily="34" charset="0"/>
                  <a:ea typeface="微軟正黑體" panose="020B0604030504040204" pitchFamily="34" charset="-12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66" name="群組 65">
            <a:extLst>
              <a:ext uri="{FF2B5EF4-FFF2-40B4-BE49-F238E27FC236}">
                <a16:creationId xmlns:a16="http://schemas.microsoft.com/office/drawing/2014/main" id="{A335DB4C-5561-441B-8485-D41557E726E7}"/>
              </a:ext>
            </a:extLst>
          </p:cNvPr>
          <p:cNvGrpSpPr/>
          <p:nvPr/>
        </p:nvGrpSpPr>
        <p:grpSpPr>
          <a:xfrm>
            <a:off x="6248425" y="2445044"/>
            <a:ext cx="5329806" cy="1949996"/>
            <a:chOff x="1097939" y="544957"/>
            <a:chExt cx="5329806" cy="1949996"/>
          </a:xfrm>
        </p:grpSpPr>
        <p:sp>
          <p:nvSpPr>
            <p:cNvPr id="67" name="矩形 66">
              <a:extLst>
                <a:ext uri="{FF2B5EF4-FFF2-40B4-BE49-F238E27FC236}">
                  <a16:creationId xmlns:a16="http://schemas.microsoft.com/office/drawing/2014/main" id="{C80CFC0B-0309-4E16-A787-78A098F3B64B}"/>
                </a:ext>
              </a:extLst>
            </p:cNvPr>
            <p:cNvSpPr/>
            <p:nvPr/>
          </p:nvSpPr>
          <p:spPr>
            <a:xfrm>
              <a:off x="1097939" y="544957"/>
              <a:ext cx="5277579" cy="1949996"/>
            </a:xfrm>
            <a:prstGeom prst="rect">
              <a:avLst/>
            </a:prstGeom>
            <a:noFill/>
            <a:ln>
              <a:solidFill>
                <a:srgbClr val="66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68" name="群組 67">
              <a:extLst>
                <a:ext uri="{FF2B5EF4-FFF2-40B4-BE49-F238E27FC236}">
                  <a16:creationId xmlns:a16="http://schemas.microsoft.com/office/drawing/2014/main" id="{6A7F8DC0-2797-4A19-BF50-D6735BAF4504}"/>
                </a:ext>
              </a:extLst>
            </p:cNvPr>
            <p:cNvGrpSpPr/>
            <p:nvPr/>
          </p:nvGrpSpPr>
          <p:grpSpPr>
            <a:xfrm>
              <a:off x="1150165" y="633704"/>
              <a:ext cx="5277580" cy="1744161"/>
              <a:chOff x="1941473" y="3904401"/>
              <a:chExt cx="5277580" cy="1744161"/>
            </a:xfrm>
          </p:grpSpPr>
          <p:pic>
            <p:nvPicPr>
              <p:cNvPr id="69" name="圖片 68">
                <a:extLst>
                  <a:ext uri="{FF2B5EF4-FFF2-40B4-BE49-F238E27FC236}">
                    <a16:creationId xmlns:a16="http://schemas.microsoft.com/office/drawing/2014/main" id="{02CFDE26-0626-4924-9CEA-EF45E635E8F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r="75027"/>
              <a:stretch/>
            </p:blipFill>
            <p:spPr>
              <a:xfrm>
                <a:off x="1941474" y="3986525"/>
                <a:ext cx="590712" cy="573074"/>
              </a:xfrm>
              <a:prstGeom prst="rect">
                <a:avLst/>
              </a:prstGeom>
            </p:spPr>
          </p:pic>
          <p:sp>
            <p:nvSpPr>
              <p:cNvPr id="70" name="文字方塊 69">
                <a:extLst>
                  <a:ext uri="{FF2B5EF4-FFF2-40B4-BE49-F238E27FC236}">
                    <a16:creationId xmlns:a16="http://schemas.microsoft.com/office/drawing/2014/main" id="{9D9BFB62-9FF4-4DEE-9CE0-3BB3CC96B0F1}"/>
                  </a:ext>
                </a:extLst>
              </p:cNvPr>
              <p:cNvSpPr txBox="1"/>
              <p:nvPr/>
            </p:nvSpPr>
            <p:spPr>
              <a:xfrm>
                <a:off x="2631098" y="3904401"/>
                <a:ext cx="3287931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MCL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/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ECMD</a:t>
                </a:r>
              </a:p>
            </p:txBody>
          </p:sp>
          <p:sp>
            <p:nvSpPr>
              <p:cNvPr id="71" name="文字方塊 70">
                <a:extLst>
                  <a:ext uri="{FF2B5EF4-FFF2-40B4-BE49-F238E27FC236}">
                    <a16:creationId xmlns:a16="http://schemas.microsoft.com/office/drawing/2014/main" id="{88AE499C-C163-40EF-ACE0-8AF35855BA3A}"/>
                  </a:ext>
                </a:extLst>
              </p:cNvPr>
              <p:cNvSpPr txBox="1"/>
              <p:nvPr/>
            </p:nvSpPr>
            <p:spPr>
              <a:xfrm>
                <a:off x="1941473" y="4571344"/>
                <a:ext cx="5277580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3200" b="1" dirty="0">
                    <a:solidFill>
                      <a:srgbClr val="0070C0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Advanced Powder Processing Lab</a:t>
                </a:r>
                <a:endParaRPr lang="zh-TW" altLang="en-US" sz="3200" b="1" dirty="0">
                  <a:solidFill>
                    <a:srgbClr val="0070C0"/>
                  </a:solidFill>
                  <a:latin typeface="Arial" panose="020B0604020202020204" pitchFamily="34" charset="0"/>
                  <a:ea typeface="微軟正黑體" panose="020B0604030504040204" pitchFamily="34" charset="-12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72" name="群組 71">
            <a:extLst>
              <a:ext uri="{FF2B5EF4-FFF2-40B4-BE49-F238E27FC236}">
                <a16:creationId xmlns:a16="http://schemas.microsoft.com/office/drawing/2014/main" id="{34F45075-F04A-4E66-9051-21E1DDF6757F}"/>
              </a:ext>
            </a:extLst>
          </p:cNvPr>
          <p:cNvGrpSpPr/>
          <p:nvPr/>
        </p:nvGrpSpPr>
        <p:grpSpPr>
          <a:xfrm>
            <a:off x="613768" y="2439284"/>
            <a:ext cx="5329806" cy="1949996"/>
            <a:chOff x="1097940" y="553915"/>
            <a:chExt cx="5329806" cy="1949996"/>
          </a:xfrm>
        </p:grpSpPr>
        <p:sp>
          <p:nvSpPr>
            <p:cNvPr id="73" name="矩形 72">
              <a:extLst>
                <a:ext uri="{FF2B5EF4-FFF2-40B4-BE49-F238E27FC236}">
                  <a16:creationId xmlns:a16="http://schemas.microsoft.com/office/drawing/2014/main" id="{6BD05815-96FD-491B-9EBB-9A7240C25028}"/>
                </a:ext>
              </a:extLst>
            </p:cNvPr>
            <p:cNvSpPr/>
            <p:nvPr/>
          </p:nvSpPr>
          <p:spPr>
            <a:xfrm>
              <a:off x="1097940" y="553915"/>
              <a:ext cx="5277579" cy="1949996"/>
            </a:xfrm>
            <a:prstGeom prst="rect">
              <a:avLst/>
            </a:prstGeom>
            <a:noFill/>
            <a:ln>
              <a:solidFill>
                <a:srgbClr val="66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74" name="群組 73">
              <a:extLst>
                <a:ext uri="{FF2B5EF4-FFF2-40B4-BE49-F238E27FC236}">
                  <a16:creationId xmlns:a16="http://schemas.microsoft.com/office/drawing/2014/main" id="{D209AE2E-33B9-430D-B07F-C88F636BC38E}"/>
                </a:ext>
              </a:extLst>
            </p:cNvPr>
            <p:cNvGrpSpPr/>
            <p:nvPr/>
          </p:nvGrpSpPr>
          <p:grpSpPr>
            <a:xfrm>
              <a:off x="1150166" y="661630"/>
              <a:ext cx="5277580" cy="1528607"/>
              <a:chOff x="1941474" y="3932327"/>
              <a:chExt cx="5277580" cy="1528607"/>
            </a:xfrm>
          </p:grpSpPr>
          <p:pic>
            <p:nvPicPr>
              <p:cNvPr id="75" name="圖片 74">
                <a:extLst>
                  <a:ext uri="{FF2B5EF4-FFF2-40B4-BE49-F238E27FC236}">
                    <a16:creationId xmlns:a16="http://schemas.microsoft.com/office/drawing/2014/main" id="{40225797-3C4F-4B32-A886-E370E90E37E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r="75027"/>
              <a:stretch/>
            </p:blipFill>
            <p:spPr>
              <a:xfrm>
                <a:off x="1941474" y="3986525"/>
                <a:ext cx="590712" cy="573074"/>
              </a:xfrm>
              <a:prstGeom prst="rect">
                <a:avLst/>
              </a:prstGeom>
            </p:spPr>
          </p:pic>
          <p:sp>
            <p:nvSpPr>
              <p:cNvPr id="76" name="文字方塊 75">
                <a:extLst>
                  <a:ext uri="{FF2B5EF4-FFF2-40B4-BE49-F238E27FC236}">
                    <a16:creationId xmlns:a16="http://schemas.microsoft.com/office/drawing/2014/main" id="{FE76D5CF-CB5D-4E15-9B07-0944DF348D9E}"/>
                  </a:ext>
                </a:extLst>
              </p:cNvPr>
              <p:cNvSpPr txBox="1"/>
              <p:nvPr/>
            </p:nvSpPr>
            <p:spPr>
              <a:xfrm>
                <a:off x="2631100" y="3932327"/>
                <a:ext cx="3379432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MCL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/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ECMD</a:t>
                </a:r>
              </a:p>
            </p:txBody>
          </p:sp>
          <p:sp>
            <p:nvSpPr>
              <p:cNvPr id="77" name="文字方塊 76">
                <a:extLst>
                  <a:ext uri="{FF2B5EF4-FFF2-40B4-BE49-F238E27FC236}">
                    <a16:creationId xmlns:a16="http://schemas.microsoft.com/office/drawing/2014/main" id="{0F9251E2-BEAC-40D2-9758-8EB79859C89F}"/>
                  </a:ext>
                </a:extLst>
              </p:cNvPr>
              <p:cNvSpPr txBox="1"/>
              <p:nvPr/>
            </p:nvSpPr>
            <p:spPr>
              <a:xfrm>
                <a:off x="1941474" y="4814603"/>
                <a:ext cx="5277580" cy="64633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3600" b="1" dirty="0">
                    <a:solidFill>
                      <a:srgbClr val="0070C0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LTCC Process Lab</a:t>
                </a:r>
                <a:endParaRPr lang="zh-TW" altLang="en-US" sz="3600" b="1" dirty="0">
                  <a:solidFill>
                    <a:srgbClr val="0070C0"/>
                  </a:solidFill>
                  <a:latin typeface="Arial" panose="020B0604020202020204" pitchFamily="34" charset="0"/>
                  <a:ea typeface="微軟正黑體" panose="020B0604030504040204" pitchFamily="34" charset="-12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78" name="群組 77">
            <a:extLst>
              <a:ext uri="{FF2B5EF4-FFF2-40B4-BE49-F238E27FC236}">
                <a16:creationId xmlns:a16="http://schemas.microsoft.com/office/drawing/2014/main" id="{92FCECC1-D2FD-4D5B-ABBA-B8830C69DC16}"/>
              </a:ext>
            </a:extLst>
          </p:cNvPr>
          <p:cNvGrpSpPr/>
          <p:nvPr/>
        </p:nvGrpSpPr>
        <p:grpSpPr>
          <a:xfrm>
            <a:off x="599919" y="4624048"/>
            <a:ext cx="5329806" cy="1949996"/>
            <a:chOff x="1097940" y="553915"/>
            <a:chExt cx="5329806" cy="1949996"/>
          </a:xfrm>
        </p:grpSpPr>
        <p:sp>
          <p:nvSpPr>
            <p:cNvPr id="79" name="矩形 78">
              <a:extLst>
                <a:ext uri="{FF2B5EF4-FFF2-40B4-BE49-F238E27FC236}">
                  <a16:creationId xmlns:a16="http://schemas.microsoft.com/office/drawing/2014/main" id="{ED9A391F-7CDB-41E1-8512-10876E9BCD83}"/>
                </a:ext>
              </a:extLst>
            </p:cNvPr>
            <p:cNvSpPr/>
            <p:nvPr/>
          </p:nvSpPr>
          <p:spPr>
            <a:xfrm>
              <a:off x="1097940" y="553915"/>
              <a:ext cx="5277579" cy="1949996"/>
            </a:xfrm>
            <a:prstGeom prst="rect">
              <a:avLst/>
            </a:prstGeom>
            <a:noFill/>
            <a:ln>
              <a:solidFill>
                <a:srgbClr val="66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80" name="群組 79">
              <a:extLst>
                <a:ext uri="{FF2B5EF4-FFF2-40B4-BE49-F238E27FC236}">
                  <a16:creationId xmlns:a16="http://schemas.microsoft.com/office/drawing/2014/main" id="{2ECBF2B6-4CD5-40D4-B62B-56B5FD5D04C9}"/>
                </a:ext>
              </a:extLst>
            </p:cNvPr>
            <p:cNvGrpSpPr/>
            <p:nvPr/>
          </p:nvGrpSpPr>
          <p:grpSpPr>
            <a:xfrm>
              <a:off x="1150166" y="648080"/>
              <a:ext cx="5277580" cy="1764522"/>
              <a:chOff x="1941474" y="3918777"/>
              <a:chExt cx="5277580" cy="1764522"/>
            </a:xfrm>
          </p:grpSpPr>
          <p:pic>
            <p:nvPicPr>
              <p:cNvPr id="81" name="圖片 80">
                <a:extLst>
                  <a:ext uri="{FF2B5EF4-FFF2-40B4-BE49-F238E27FC236}">
                    <a16:creationId xmlns:a16="http://schemas.microsoft.com/office/drawing/2014/main" id="{BE346259-D61D-4FC8-8F79-BB7821EC5AC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r="75027"/>
              <a:stretch/>
            </p:blipFill>
            <p:spPr>
              <a:xfrm>
                <a:off x="1941474" y="3986525"/>
                <a:ext cx="590712" cy="573074"/>
              </a:xfrm>
              <a:prstGeom prst="rect">
                <a:avLst/>
              </a:prstGeom>
            </p:spPr>
          </p:pic>
          <p:sp>
            <p:nvSpPr>
              <p:cNvPr id="82" name="文字方塊 81">
                <a:extLst>
                  <a:ext uri="{FF2B5EF4-FFF2-40B4-BE49-F238E27FC236}">
                    <a16:creationId xmlns:a16="http://schemas.microsoft.com/office/drawing/2014/main" id="{2DA7A132-A682-4EAF-84F2-FF883BF8D245}"/>
                  </a:ext>
                </a:extLst>
              </p:cNvPr>
              <p:cNvSpPr txBox="1"/>
              <p:nvPr/>
            </p:nvSpPr>
            <p:spPr>
              <a:xfrm>
                <a:off x="2683326" y="3918777"/>
                <a:ext cx="3379431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MCL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/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ECMD</a:t>
                </a:r>
              </a:p>
            </p:txBody>
          </p:sp>
          <p:sp>
            <p:nvSpPr>
              <p:cNvPr id="83" name="文字方塊 82">
                <a:extLst>
                  <a:ext uri="{FF2B5EF4-FFF2-40B4-BE49-F238E27FC236}">
                    <a16:creationId xmlns:a16="http://schemas.microsoft.com/office/drawing/2014/main" id="{C0A5A5EA-AFA0-487D-9F06-98776191592F}"/>
                  </a:ext>
                </a:extLst>
              </p:cNvPr>
              <p:cNvSpPr txBox="1"/>
              <p:nvPr/>
            </p:nvSpPr>
            <p:spPr>
              <a:xfrm>
                <a:off x="1941474" y="4606081"/>
                <a:ext cx="5277580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3200" b="1" dirty="0">
                    <a:solidFill>
                      <a:srgbClr val="0070C0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Chemical Processing and Heat Treatment Lab</a:t>
                </a:r>
                <a:endParaRPr lang="zh-TW" altLang="en-US" sz="3200" b="1" dirty="0">
                  <a:solidFill>
                    <a:srgbClr val="0070C0"/>
                  </a:solidFill>
                  <a:latin typeface="Arial" panose="020B0604020202020204" pitchFamily="34" charset="0"/>
                  <a:ea typeface="微軟正黑體" panose="020B0604030504040204" pitchFamily="34" charset="-120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09336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群組 38">
            <a:extLst>
              <a:ext uri="{FF2B5EF4-FFF2-40B4-BE49-F238E27FC236}">
                <a16:creationId xmlns:a16="http://schemas.microsoft.com/office/drawing/2014/main" id="{F9F47280-982B-4BFA-8334-380594E7FFFF}"/>
              </a:ext>
            </a:extLst>
          </p:cNvPr>
          <p:cNvGrpSpPr/>
          <p:nvPr/>
        </p:nvGrpSpPr>
        <p:grpSpPr>
          <a:xfrm>
            <a:off x="613768" y="248473"/>
            <a:ext cx="5329806" cy="1949996"/>
            <a:chOff x="1097940" y="553915"/>
            <a:chExt cx="5329806" cy="1949996"/>
          </a:xfrm>
        </p:grpSpPr>
        <p:sp>
          <p:nvSpPr>
            <p:cNvPr id="49" name="矩形 48">
              <a:extLst>
                <a:ext uri="{FF2B5EF4-FFF2-40B4-BE49-F238E27FC236}">
                  <a16:creationId xmlns:a16="http://schemas.microsoft.com/office/drawing/2014/main" id="{CF9ADC03-E5B7-479D-A268-A9302943F750}"/>
                </a:ext>
              </a:extLst>
            </p:cNvPr>
            <p:cNvSpPr/>
            <p:nvPr/>
          </p:nvSpPr>
          <p:spPr>
            <a:xfrm>
              <a:off x="1097940" y="553915"/>
              <a:ext cx="5277579" cy="1949996"/>
            </a:xfrm>
            <a:prstGeom prst="rect">
              <a:avLst/>
            </a:prstGeom>
            <a:noFill/>
            <a:ln>
              <a:solidFill>
                <a:srgbClr val="66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50" name="群組 49">
              <a:extLst>
                <a:ext uri="{FF2B5EF4-FFF2-40B4-BE49-F238E27FC236}">
                  <a16:creationId xmlns:a16="http://schemas.microsoft.com/office/drawing/2014/main" id="{6655C2AF-4162-4106-AFD4-D8C1DFBE0034}"/>
                </a:ext>
              </a:extLst>
            </p:cNvPr>
            <p:cNvGrpSpPr/>
            <p:nvPr/>
          </p:nvGrpSpPr>
          <p:grpSpPr>
            <a:xfrm>
              <a:off x="1150166" y="667530"/>
              <a:ext cx="5277580" cy="1785104"/>
              <a:chOff x="1941474" y="3938227"/>
              <a:chExt cx="5277580" cy="1785104"/>
            </a:xfrm>
          </p:grpSpPr>
          <p:pic>
            <p:nvPicPr>
              <p:cNvPr id="51" name="圖片 50">
                <a:extLst>
                  <a:ext uri="{FF2B5EF4-FFF2-40B4-BE49-F238E27FC236}">
                    <a16:creationId xmlns:a16="http://schemas.microsoft.com/office/drawing/2014/main" id="{8E876754-03B1-4910-B932-86838C1A94C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r="75027"/>
              <a:stretch/>
            </p:blipFill>
            <p:spPr>
              <a:xfrm>
                <a:off x="1941474" y="3986525"/>
                <a:ext cx="590712" cy="573074"/>
              </a:xfrm>
              <a:prstGeom prst="rect">
                <a:avLst/>
              </a:prstGeom>
            </p:spPr>
          </p:pic>
          <p:sp>
            <p:nvSpPr>
              <p:cNvPr id="52" name="文字方塊 51">
                <a:extLst>
                  <a:ext uri="{FF2B5EF4-FFF2-40B4-BE49-F238E27FC236}">
                    <a16:creationId xmlns:a16="http://schemas.microsoft.com/office/drawing/2014/main" id="{9D078BB5-6F2B-45E3-9809-E107DF4D5E5D}"/>
                  </a:ext>
                </a:extLst>
              </p:cNvPr>
              <p:cNvSpPr txBox="1"/>
              <p:nvPr/>
            </p:nvSpPr>
            <p:spPr>
              <a:xfrm>
                <a:off x="2645560" y="3938227"/>
                <a:ext cx="3536027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MCL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/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ECMD</a:t>
                </a:r>
              </a:p>
            </p:txBody>
          </p:sp>
          <p:sp>
            <p:nvSpPr>
              <p:cNvPr id="53" name="文字方塊 52">
                <a:extLst>
                  <a:ext uri="{FF2B5EF4-FFF2-40B4-BE49-F238E27FC236}">
                    <a16:creationId xmlns:a16="http://schemas.microsoft.com/office/drawing/2014/main" id="{DD6CA2D2-A3E6-47FE-9582-5580B5C7DEA1}"/>
                  </a:ext>
                </a:extLst>
              </p:cNvPr>
              <p:cNvSpPr txBox="1"/>
              <p:nvPr/>
            </p:nvSpPr>
            <p:spPr>
              <a:xfrm>
                <a:off x="1941474" y="4646113"/>
                <a:ext cx="5277580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3200" b="1" dirty="0">
                    <a:solidFill>
                      <a:srgbClr val="0070C0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Powder Sintering Process Lab</a:t>
                </a:r>
                <a:endParaRPr lang="zh-TW" altLang="en-US" sz="3200" b="1" dirty="0">
                  <a:solidFill>
                    <a:srgbClr val="0070C0"/>
                  </a:solidFill>
                  <a:latin typeface="Arial" panose="020B0604020202020204" pitchFamily="34" charset="0"/>
                  <a:ea typeface="微軟正黑體" panose="020B0604030504040204" pitchFamily="34" charset="-12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4" name="群組 53">
            <a:extLst>
              <a:ext uri="{FF2B5EF4-FFF2-40B4-BE49-F238E27FC236}">
                <a16:creationId xmlns:a16="http://schemas.microsoft.com/office/drawing/2014/main" id="{FDE7CBAA-E529-45F3-AA33-90FFB23FE3B5}"/>
              </a:ext>
            </a:extLst>
          </p:cNvPr>
          <p:cNvGrpSpPr/>
          <p:nvPr/>
        </p:nvGrpSpPr>
        <p:grpSpPr>
          <a:xfrm>
            <a:off x="6222312" y="234012"/>
            <a:ext cx="5329806" cy="1949996"/>
            <a:chOff x="1097940" y="553915"/>
            <a:chExt cx="5329806" cy="1949996"/>
          </a:xfrm>
        </p:grpSpPr>
        <p:sp>
          <p:nvSpPr>
            <p:cNvPr id="55" name="矩形 54">
              <a:extLst>
                <a:ext uri="{FF2B5EF4-FFF2-40B4-BE49-F238E27FC236}">
                  <a16:creationId xmlns:a16="http://schemas.microsoft.com/office/drawing/2014/main" id="{C19D85A6-CD18-4BF1-B31F-A9EEF9A611B9}"/>
                </a:ext>
              </a:extLst>
            </p:cNvPr>
            <p:cNvSpPr/>
            <p:nvPr/>
          </p:nvSpPr>
          <p:spPr>
            <a:xfrm>
              <a:off x="1097940" y="553915"/>
              <a:ext cx="5277579" cy="1949996"/>
            </a:xfrm>
            <a:prstGeom prst="rect">
              <a:avLst/>
            </a:prstGeom>
            <a:noFill/>
            <a:ln>
              <a:solidFill>
                <a:srgbClr val="66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56" name="群組 55">
              <a:extLst>
                <a:ext uri="{FF2B5EF4-FFF2-40B4-BE49-F238E27FC236}">
                  <a16:creationId xmlns:a16="http://schemas.microsoft.com/office/drawing/2014/main" id="{C9E13974-5B4D-4335-9F94-1E5A8F5E653C}"/>
                </a:ext>
              </a:extLst>
            </p:cNvPr>
            <p:cNvGrpSpPr/>
            <p:nvPr/>
          </p:nvGrpSpPr>
          <p:grpSpPr>
            <a:xfrm>
              <a:off x="1150166" y="648080"/>
              <a:ext cx="5277580" cy="1761270"/>
              <a:chOff x="1941474" y="3918777"/>
              <a:chExt cx="5277580" cy="1761270"/>
            </a:xfrm>
          </p:grpSpPr>
          <p:pic>
            <p:nvPicPr>
              <p:cNvPr id="57" name="圖片 56">
                <a:extLst>
                  <a:ext uri="{FF2B5EF4-FFF2-40B4-BE49-F238E27FC236}">
                    <a16:creationId xmlns:a16="http://schemas.microsoft.com/office/drawing/2014/main" id="{71AB6F53-4E5C-4B14-AA6F-85B74C427AF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r="75027"/>
              <a:stretch/>
            </p:blipFill>
            <p:spPr>
              <a:xfrm>
                <a:off x="1941474" y="3986525"/>
                <a:ext cx="590712" cy="573074"/>
              </a:xfrm>
              <a:prstGeom prst="rect">
                <a:avLst/>
              </a:prstGeom>
            </p:spPr>
          </p:pic>
          <p:sp>
            <p:nvSpPr>
              <p:cNvPr id="58" name="文字方塊 57">
                <a:extLst>
                  <a:ext uri="{FF2B5EF4-FFF2-40B4-BE49-F238E27FC236}">
                    <a16:creationId xmlns:a16="http://schemas.microsoft.com/office/drawing/2014/main" id="{E18C085F-5476-4D03-8396-AF3D3A3BE72C}"/>
                  </a:ext>
                </a:extLst>
              </p:cNvPr>
              <p:cNvSpPr txBox="1"/>
              <p:nvPr/>
            </p:nvSpPr>
            <p:spPr>
              <a:xfrm>
                <a:off x="2657214" y="3918777"/>
                <a:ext cx="3287930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MCL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/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ECMD</a:t>
                </a:r>
              </a:p>
            </p:txBody>
          </p:sp>
          <p:sp>
            <p:nvSpPr>
              <p:cNvPr id="59" name="文字方塊 58">
                <a:extLst>
                  <a:ext uri="{FF2B5EF4-FFF2-40B4-BE49-F238E27FC236}">
                    <a16:creationId xmlns:a16="http://schemas.microsoft.com/office/drawing/2014/main" id="{3EEC115A-43A8-4409-90B1-B33B10640F2A}"/>
                  </a:ext>
                </a:extLst>
              </p:cNvPr>
              <p:cNvSpPr txBox="1"/>
              <p:nvPr/>
            </p:nvSpPr>
            <p:spPr>
              <a:xfrm>
                <a:off x="1941474" y="4602829"/>
                <a:ext cx="5277580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3200" b="1" dirty="0">
                    <a:solidFill>
                      <a:srgbClr val="0070C0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Magnetoelectric Property Measurement Lab</a:t>
                </a:r>
                <a:endParaRPr lang="zh-TW" altLang="en-US" sz="3200" b="1" dirty="0">
                  <a:solidFill>
                    <a:srgbClr val="0070C0"/>
                  </a:solidFill>
                  <a:latin typeface="Arial" panose="020B0604020202020204" pitchFamily="34" charset="0"/>
                  <a:ea typeface="微軟正黑體" panose="020B0604030504040204" pitchFamily="34" charset="-12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60" name="群組 59">
            <a:extLst>
              <a:ext uri="{FF2B5EF4-FFF2-40B4-BE49-F238E27FC236}">
                <a16:creationId xmlns:a16="http://schemas.microsoft.com/office/drawing/2014/main" id="{2ACB7974-34EE-4B8D-9847-616C32F85C45}"/>
              </a:ext>
            </a:extLst>
          </p:cNvPr>
          <p:cNvGrpSpPr/>
          <p:nvPr/>
        </p:nvGrpSpPr>
        <p:grpSpPr>
          <a:xfrm>
            <a:off x="6248425" y="4671461"/>
            <a:ext cx="5329806" cy="1949996"/>
            <a:chOff x="1097940" y="553915"/>
            <a:chExt cx="5329806" cy="1949996"/>
          </a:xfrm>
        </p:grpSpPr>
        <p:sp>
          <p:nvSpPr>
            <p:cNvPr id="61" name="矩形 60">
              <a:extLst>
                <a:ext uri="{FF2B5EF4-FFF2-40B4-BE49-F238E27FC236}">
                  <a16:creationId xmlns:a16="http://schemas.microsoft.com/office/drawing/2014/main" id="{BFE770C5-1CDC-4375-8A74-C400E5AD2530}"/>
                </a:ext>
              </a:extLst>
            </p:cNvPr>
            <p:cNvSpPr/>
            <p:nvPr/>
          </p:nvSpPr>
          <p:spPr>
            <a:xfrm>
              <a:off x="1097940" y="553915"/>
              <a:ext cx="5277579" cy="1949996"/>
            </a:xfrm>
            <a:prstGeom prst="rect">
              <a:avLst/>
            </a:prstGeom>
            <a:noFill/>
            <a:ln>
              <a:solidFill>
                <a:srgbClr val="66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62" name="群組 61">
              <a:extLst>
                <a:ext uri="{FF2B5EF4-FFF2-40B4-BE49-F238E27FC236}">
                  <a16:creationId xmlns:a16="http://schemas.microsoft.com/office/drawing/2014/main" id="{2244CC2D-8B57-405B-B03D-4F88819431D1}"/>
                </a:ext>
              </a:extLst>
            </p:cNvPr>
            <p:cNvGrpSpPr/>
            <p:nvPr/>
          </p:nvGrpSpPr>
          <p:grpSpPr>
            <a:xfrm>
              <a:off x="1150166" y="657085"/>
              <a:ext cx="5277580" cy="1755192"/>
              <a:chOff x="1941474" y="3927782"/>
              <a:chExt cx="5277580" cy="1755192"/>
            </a:xfrm>
          </p:grpSpPr>
          <p:pic>
            <p:nvPicPr>
              <p:cNvPr id="63" name="圖片 62">
                <a:extLst>
                  <a:ext uri="{FF2B5EF4-FFF2-40B4-BE49-F238E27FC236}">
                    <a16:creationId xmlns:a16="http://schemas.microsoft.com/office/drawing/2014/main" id="{016DD76E-FA82-42ED-B902-1B2067CB819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r="75027"/>
              <a:stretch/>
            </p:blipFill>
            <p:spPr>
              <a:xfrm>
                <a:off x="1941474" y="3986525"/>
                <a:ext cx="590712" cy="573074"/>
              </a:xfrm>
              <a:prstGeom prst="rect">
                <a:avLst/>
              </a:prstGeom>
            </p:spPr>
          </p:pic>
          <p:sp>
            <p:nvSpPr>
              <p:cNvPr id="64" name="文字方塊 63">
                <a:extLst>
                  <a:ext uri="{FF2B5EF4-FFF2-40B4-BE49-F238E27FC236}">
                    <a16:creationId xmlns:a16="http://schemas.microsoft.com/office/drawing/2014/main" id="{A6D06C01-3518-49E1-86C2-44A9F4F444E4}"/>
                  </a:ext>
                </a:extLst>
              </p:cNvPr>
              <p:cNvSpPr txBox="1"/>
              <p:nvPr/>
            </p:nvSpPr>
            <p:spPr>
              <a:xfrm>
                <a:off x="2631101" y="3927782"/>
                <a:ext cx="3287930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MCL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/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ECMD</a:t>
                </a:r>
              </a:p>
            </p:txBody>
          </p:sp>
          <p:sp>
            <p:nvSpPr>
              <p:cNvPr id="65" name="文字方塊 64">
                <a:extLst>
                  <a:ext uri="{FF2B5EF4-FFF2-40B4-BE49-F238E27FC236}">
                    <a16:creationId xmlns:a16="http://schemas.microsoft.com/office/drawing/2014/main" id="{A5698A8A-9DF1-4D68-8FBB-BA1D5101F45C}"/>
                  </a:ext>
                </a:extLst>
              </p:cNvPr>
              <p:cNvSpPr txBox="1"/>
              <p:nvPr/>
            </p:nvSpPr>
            <p:spPr>
              <a:xfrm>
                <a:off x="1941474" y="4605756"/>
                <a:ext cx="5277580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3200" b="1" dirty="0">
                    <a:solidFill>
                      <a:srgbClr val="0070C0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Material Sintering and Heat Treatment Lab</a:t>
                </a:r>
                <a:endParaRPr lang="zh-TW" altLang="en-US" sz="3200" b="1" dirty="0">
                  <a:solidFill>
                    <a:srgbClr val="0070C0"/>
                  </a:solidFill>
                  <a:latin typeface="Arial" panose="020B0604020202020204" pitchFamily="34" charset="0"/>
                  <a:ea typeface="微軟正黑體" panose="020B0604030504040204" pitchFamily="34" charset="-12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66" name="群組 65">
            <a:extLst>
              <a:ext uri="{FF2B5EF4-FFF2-40B4-BE49-F238E27FC236}">
                <a16:creationId xmlns:a16="http://schemas.microsoft.com/office/drawing/2014/main" id="{A335DB4C-5561-441B-8485-D41557E726E7}"/>
              </a:ext>
            </a:extLst>
          </p:cNvPr>
          <p:cNvGrpSpPr/>
          <p:nvPr/>
        </p:nvGrpSpPr>
        <p:grpSpPr>
          <a:xfrm>
            <a:off x="6248426" y="2454002"/>
            <a:ext cx="5329805" cy="1949996"/>
            <a:chOff x="1097940" y="553915"/>
            <a:chExt cx="5329805" cy="1949996"/>
          </a:xfrm>
        </p:grpSpPr>
        <p:sp>
          <p:nvSpPr>
            <p:cNvPr id="67" name="矩形 66">
              <a:extLst>
                <a:ext uri="{FF2B5EF4-FFF2-40B4-BE49-F238E27FC236}">
                  <a16:creationId xmlns:a16="http://schemas.microsoft.com/office/drawing/2014/main" id="{C80CFC0B-0309-4E16-A787-78A098F3B64B}"/>
                </a:ext>
              </a:extLst>
            </p:cNvPr>
            <p:cNvSpPr/>
            <p:nvPr/>
          </p:nvSpPr>
          <p:spPr>
            <a:xfrm>
              <a:off x="1097940" y="553915"/>
              <a:ext cx="5277579" cy="1949996"/>
            </a:xfrm>
            <a:prstGeom prst="rect">
              <a:avLst/>
            </a:prstGeom>
            <a:noFill/>
            <a:ln>
              <a:solidFill>
                <a:srgbClr val="66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68" name="群組 67">
              <a:extLst>
                <a:ext uri="{FF2B5EF4-FFF2-40B4-BE49-F238E27FC236}">
                  <a16:creationId xmlns:a16="http://schemas.microsoft.com/office/drawing/2014/main" id="{6A7F8DC0-2797-4A19-BF50-D6735BAF4504}"/>
                </a:ext>
              </a:extLst>
            </p:cNvPr>
            <p:cNvGrpSpPr/>
            <p:nvPr/>
          </p:nvGrpSpPr>
          <p:grpSpPr>
            <a:xfrm>
              <a:off x="1150165" y="661630"/>
              <a:ext cx="5277580" cy="1747720"/>
              <a:chOff x="1941473" y="3932327"/>
              <a:chExt cx="5277580" cy="1747720"/>
            </a:xfrm>
          </p:grpSpPr>
          <p:pic>
            <p:nvPicPr>
              <p:cNvPr id="69" name="圖片 68">
                <a:extLst>
                  <a:ext uri="{FF2B5EF4-FFF2-40B4-BE49-F238E27FC236}">
                    <a16:creationId xmlns:a16="http://schemas.microsoft.com/office/drawing/2014/main" id="{02CFDE26-0626-4924-9CEA-EF45E635E8F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r="75027"/>
              <a:stretch/>
            </p:blipFill>
            <p:spPr>
              <a:xfrm>
                <a:off x="1941474" y="3986525"/>
                <a:ext cx="590712" cy="573074"/>
              </a:xfrm>
              <a:prstGeom prst="rect">
                <a:avLst/>
              </a:prstGeom>
            </p:spPr>
          </p:pic>
          <p:sp>
            <p:nvSpPr>
              <p:cNvPr id="70" name="文字方塊 69">
                <a:extLst>
                  <a:ext uri="{FF2B5EF4-FFF2-40B4-BE49-F238E27FC236}">
                    <a16:creationId xmlns:a16="http://schemas.microsoft.com/office/drawing/2014/main" id="{9D9BFB62-9FF4-4DEE-9CE0-3BB3CC96B0F1}"/>
                  </a:ext>
                </a:extLst>
              </p:cNvPr>
              <p:cNvSpPr txBox="1"/>
              <p:nvPr/>
            </p:nvSpPr>
            <p:spPr>
              <a:xfrm>
                <a:off x="2631099" y="3932327"/>
                <a:ext cx="3490153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MCL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/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ECMD</a:t>
                </a:r>
              </a:p>
            </p:txBody>
          </p:sp>
          <p:sp>
            <p:nvSpPr>
              <p:cNvPr id="71" name="文字方塊 70">
                <a:extLst>
                  <a:ext uri="{FF2B5EF4-FFF2-40B4-BE49-F238E27FC236}">
                    <a16:creationId xmlns:a16="http://schemas.microsoft.com/office/drawing/2014/main" id="{88AE499C-C163-40EF-ACE0-8AF35855BA3A}"/>
                  </a:ext>
                </a:extLst>
              </p:cNvPr>
              <p:cNvSpPr txBox="1"/>
              <p:nvPr/>
            </p:nvSpPr>
            <p:spPr>
              <a:xfrm>
                <a:off x="1941473" y="4602829"/>
                <a:ext cx="5277580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3200" b="1" dirty="0">
                    <a:solidFill>
                      <a:srgbClr val="0070C0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Magnetic Composite and Simulation Lab</a:t>
                </a:r>
                <a:endParaRPr lang="zh-TW" altLang="en-US" sz="3200" b="1" dirty="0">
                  <a:solidFill>
                    <a:srgbClr val="0070C0"/>
                  </a:solidFill>
                  <a:latin typeface="Arial" panose="020B0604020202020204" pitchFamily="34" charset="0"/>
                  <a:ea typeface="微軟正黑體" panose="020B0604030504040204" pitchFamily="34" charset="-12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72" name="群組 71">
            <a:extLst>
              <a:ext uri="{FF2B5EF4-FFF2-40B4-BE49-F238E27FC236}">
                <a16:creationId xmlns:a16="http://schemas.microsoft.com/office/drawing/2014/main" id="{34F45075-F04A-4E66-9051-21E1DDF6757F}"/>
              </a:ext>
            </a:extLst>
          </p:cNvPr>
          <p:cNvGrpSpPr/>
          <p:nvPr/>
        </p:nvGrpSpPr>
        <p:grpSpPr>
          <a:xfrm>
            <a:off x="613768" y="2439284"/>
            <a:ext cx="5329806" cy="1949996"/>
            <a:chOff x="1097940" y="553915"/>
            <a:chExt cx="5329806" cy="1949996"/>
          </a:xfrm>
        </p:grpSpPr>
        <p:sp>
          <p:nvSpPr>
            <p:cNvPr id="73" name="矩形 72">
              <a:extLst>
                <a:ext uri="{FF2B5EF4-FFF2-40B4-BE49-F238E27FC236}">
                  <a16:creationId xmlns:a16="http://schemas.microsoft.com/office/drawing/2014/main" id="{6BD05815-96FD-491B-9EBB-9A7240C25028}"/>
                </a:ext>
              </a:extLst>
            </p:cNvPr>
            <p:cNvSpPr/>
            <p:nvPr/>
          </p:nvSpPr>
          <p:spPr>
            <a:xfrm>
              <a:off x="1097940" y="553915"/>
              <a:ext cx="5277579" cy="1949996"/>
            </a:xfrm>
            <a:prstGeom prst="rect">
              <a:avLst/>
            </a:prstGeom>
            <a:noFill/>
            <a:ln>
              <a:solidFill>
                <a:srgbClr val="66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74" name="群組 73">
              <a:extLst>
                <a:ext uri="{FF2B5EF4-FFF2-40B4-BE49-F238E27FC236}">
                  <a16:creationId xmlns:a16="http://schemas.microsoft.com/office/drawing/2014/main" id="{D209AE2E-33B9-430D-B07F-C88F636BC38E}"/>
                </a:ext>
              </a:extLst>
            </p:cNvPr>
            <p:cNvGrpSpPr/>
            <p:nvPr/>
          </p:nvGrpSpPr>
          <p:grpSpPr>
            <a:xfrm>
              <a:off x="1150166" y="666904"/>
              <a:ext cx="5277580" cy="1785104"/>
              <a:chOff x="1941474" y="3937601"/>
              <a:chExt cx="5277580" cy="1785104"/>
            </a:xfrm>
          </p:grpSpPr>
          <p:pic>
            <p:nvPicPr>
              <p:cNvPr id="75" name="圖片 74">
                <a:extLst>
                  <a:ext uri="{FF2B5EF4-FFF2-40B4-BE49-F238E27FC236}">
                    <a16:creationId xmlns:a16="http://schemas.microsoft.com/office/drawing/2014/main" id="{40225797-3C4F-4B32-A886-E370E90E37E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r="75027"/>
              <a:stretch/>
            </p:blipFill>
            <p:spPr>
              <a:xfrm>
                <a:off x="1941474" y="3986525"/>
                <a:ext cx="590712" cy="573074"/>
              </a:xfrm>
              <a:prstGeom prst="rect">
                <a:avLst/>
              </a:prstGeom>
            </p:spPr>
          </p:pic>
          <p:sp>
            <p:nvSpPr>
              <p:cNvPr id="76" name="文字方塊 75">
                <a:extLst>
                  <a:ext uri="{FF2B5EF4-FFF2-40B4-BE49-F238E27FC236}">
                    <a16:creationId xmlns:a16="http://schemas.microsoft.com/office/drawing/2014/main" id="{FE76D5CF-CB5D-4E15-9B07-0944DF348D9E}"/>
                  </a:ext>
                </a:extLst>
              </p:cNvPr>
              <p:cNvSpPr txBox="1"/>
              <p:nvPr/>
            </p:nvSpPr>
            <p:spPr>
              <a:xfrm>
                <a:off x="2645561" y="3937601"/>
                <a:ext cx="3364972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MCL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/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ECMD</a:t>
                </a:r>
              </a:p>
            </p:txBody>
          </p:sp>
          <p:sp>
            <p:nvSpPr>
              <p:cNvPr id="77" name="文字方塊 76">
                <a:extLst>
                  <a:ext uri="{FF2B5EF4-FFF2-40B4-BE49-F238E27FC236}">
                    <a16:creationId xmlns:a16="http://schemas.microsoft.com/office/drawing/2014/main" id="{0F9251E2-BEAC-40D2-9758-8EB79859C89F}"/>
                  </a:ext>
                </a:extLst>
              </p:cNvPr>
              <p:cNvSpPr txBox="1"/>
              <p:nvPr/>
            </p:nvSpPr>
            <p:spPr>
              <a:xfrm>
                <a:off x="1941474" y="4645487"/>
                <a:ext cx="5277580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3200" b="1" dirty="0">
                    <a:solidFill>
                      <a:srgbClr val="0070C0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Functional Ceramics Processing Lab</a:t>
                </a:r>
                <a:endParaRPr lang="zh-TW" altLang="en-US" sz="3200" b="1" dirty="0">
                  <a:solidFill>
                    <a:srgbClr val="0070C0"/>
                  </a:solidFill>
                  <a:latin typeface="Arial" panose="020B0604020202020204" pitchFamily="34" charset="0"/>
                  <a:ea typeface="微軟正黑體" panose="020B0604030504040204" pitchFamily="34" charset="-12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78" name="群組 77">
            <a:extLst>
              <a:ext uri="{FF2B5EF4-FFF2-40B4-BE49-F238E27FC236}">
                <a16:creationId xmlns:a16="http://schemas.microsoft.com/office/drawing/2014/main" id="{92FCECC1-D2FD-4D5B-ABBA-B8830C69DC16}"/>
              </a:ext>
            </a:extLst>
          </p:cNvPr>
          <p:cNvGrpSpPr/>
          <p:nvPr/>
        </p:nvGrpSpPr>
        <p:grpSpPr>
          <a:xfrm>
            <a:off x="626032" y="4671461"/>
            <a:ext cx="5329806" cy="1949996"/>
            <a:chOff x="1097940" y="553915"/>
            <a:chExt cx="5329806" cy="1949996"/>
          </a:xfrm>
        </p:grpSpPr>
        <p:sp>
          <p:nvSpPr>
            <p:cNvPr id="79" name="矩形 78">
              <a:extLst>
                <a:ext uri="{FF2B5EF4-FFF2-40B4-BE49-F238E27FC236}">
                  <a16:creationId xmlns:a16="http://schemas.microsoft.com/office/drawing/2014/main" id="{ED9A391F-7CDB-41E1-8512-10876E9BCD83}"/>
                </a:ext>
              </a:extLst>
            </p:cNvPr>
            <p:cNvSpPr/>
            <p:nvPr/>
          </p:nvSpPr>
          <p:spPr>
            <a:xfrm>
              <a:off x="1097940" y="553915"/>
              <a:ext cx="5277579" cy="1949996"/>
            </a:xfrm>
            <a:prstGeom prst="rect">
              <a:avLst/>
            </a:prstGeom>
            <a:noFill/>
            <a:ln>
              <a:solidFill>
                <a:srgbClr val="66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80" name="群組 79">
              <a:extLst>
                <a:ext uri="{FF2B5EF4-FFF2-40B4-BE49-F238E27FC236}">
                  <a16:creationId xmlns:a16="http://schemas.microsoft.com/office/drawing/2014/main" id="{2ECBF2B6-4CD5-40D4-B62B-56B5FD5D04C9}"/>
                </a:ext>
              </a:extLst>
            </p:cNvPr>
            <p:cNvGrpSpPr/>
            <p:nvPr/>
          </p:nvGrpSpPr>
          <p:grpSpPr>
            <a:xfrm>
              <a:off x="1150166" y="648080"/>
              <a:ext cx="5277580" cy="1761217"/>
              <a:chOff x="1941474" y="3918777"/>
              <a:chExt cx="5277580" cy="1761217"/>
            </a:xfrm>
          </p:grpSpPr>
          <p:pic>
            <p:nvPicPr>
              <p:cNvPr id="81" name="圖片 80">
                <a:extLst>
                  <a:ext uri="{FF2B5EF4-FFF2-40B4-BE49-F238E27FC236}">
                    <a16:creationId xmlns:a16="http://schemas.microsoft.com/office/drawing/2014/main" id="{BE346259-D61D-4FC8-8F79-BB7821EC5AC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r="75027"/>
              <a:stretch/>
            </p:blipFill>
            <p:spPr>
              <a:xfrm>
                <a:off x="1941474" y="3986525"/>
                <a:ext cx="590712" cy="573074"/>
              </a:xfrm>
              <a:prstGeom prst="rect">
                <a:avLst/>
              </a:prstGeom>
            </p:spPr>
          </p:pic>
          <p:sp>
            <p:nvSpPr>
              <p:cNvPr id="82" name="文字方塊 81">
                <a:extLst>
                  <a:ext uri="{FF2B5EF4-FFF2-40B4-BE49-F238E27FC236}">
                    <a16:creationId xmlns:a16="http://schemas.microsoft.com/office/drawing/2014/main" id="{2DA7A132-A682-4EAF-84F2-FF883BF8D245}"/>
                  </a:ext>
                </a:extLst>
              </p:cNvPr>
              <p:cNvSpPr txBox="1"/>
              <p:nvPr/>
            </p:nvSpPr>
            <p:spPr>
              <a:xfrm>
                <a:off x="2697787" y="3918777"/>
                <a:ext cx="3245881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MCL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/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ECMD</a:t>
                </a:r>
              </a:p>
            </p:txBody>
          </p:sp>
          <p:sp>
            <p:nvSpPr>
              <p:cNvPr id="83" name="文字方塊 82">
                <a:extLst>
                  <a:ext uri="{FF2B5EF4-FFF2-40B4-BE49-F238E27FC236}">
                    <a16:creationId xmlns:a16="http://schemas.microsoft.com/office/drawing/2014/main" id="{C0A5A5EA-AFA0-487D-9F06-98776191592F}"/>
                  </a:ext>
                </a:extLst>
              </p:cNvPr>
              <p:cNvSpPr txBox="1"/>
              <p:nvPr/>
            </p:nvSpPr>
            <p:spPr>
              <a:xfrm>
                <a:off x="1941474" y="4602776"/>
                <a:ext cx="5277580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3200" b="1" dirty="0">
                    <a:solidFill>
                      <a:srgbClr val="0070C0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Rare-Earth Magnet Processing Lab</a:t>
                </a:r>
                <a:endParaRPr lang="zh-TW" altLang="en-US" sz="3200" b="1" dirty="0">
                  <a:solidFill>
                    <a:srgbClr val="0070C0"/>
                  </a:solidFill>
                  <a:latin typeface="Arial" panose="020B0604020202020204" pitchFamily="34" charset="0"/>
                  <a:ea typeface="微軟正黑體" panose="020B0604030504040204" pitchFamily="34" charset="-120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5530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">
            <a:extLst>
              <a:ext uri="{FF2B5EF4-FFF2-40B4-BE49-F238E27FC236}">
                <a16:creationId xmlns:a16="http://schemas.microsoft.com/office/drawing/2014/main" id="{32510B09-CB49-4193-82A6-B7480E9F3A7F}"/>
              </a:ext>
            </a:extLst>
          </p:cNvPr>
          <p:cNvGrpSpPr/>
          <p:nvPr/>
        </p:nvGrpSpPr>
        <p:grpSpPr>
          <a:xfrm>
            <a:off x="613768" y="248473"/>
            <a:ext cx="5277580" cy="1949996"/>
            <a:chOff x="1097940" y="553915"/>
            <a:chExt cx="5277580" cy="1949996"/>
          </a:xfrm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5BFE32D4-B307-4071-A85C-A71247C23A5A}"/>
                </a:ext>
              </a:extLst>
            </p:cNvPr>
            <p:cNvSpPr/>
            <p:nvPr/>
          </p:nvSpPr>
          <p:spPr>
            <a:xfrm>
              <a:off x="1097940" y="553915"/>
              <a:ext cx="5277579" cy="1949996"/>
            </a:xfrm>
            <a:prstGeom prst="rect">
              <a:avLst/>
            </a:prstGeom>
            <a:noFill/>
            <a:ln>
              <a:solidFill>
                <a:srgbClr val="66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4" name="群組 3">
              <a:extLst>
                <a:ext uri="{FF2B5EF4-FFF2-40B4-BE49-F238E27FC236}">
                  <a16:creationId xmlns:a16="http://schemas.microsoft.com/office/drawing/2014/main" id="{C3B51A09-46D7-4EC5-8EE5-261F237465B0}"/>
                </a:ext>
              </a:extLst>
            </p:cNvPr>
            <p:cNvGrpSpPr/>
            <p:nvPr/>
          </p:nvGrpSpPr>
          <p:grpSpPr>
            <a:xfrm>
              <a:off x="1097940" y="661630"/>
              <a:ext cx="5277580" cy="1773385"/>
              <a:chOff x="1889248" y="3932327"/>
              <a:chExt cx="5277580" cy="1773385"/>
            </a:xfrm>
          </p:grpSpPr>
          <p:pic>
            <p:nvPicPr>
              <p:cNvPr id="5" name="圖片 4">
                <a:extLst>
                  <a:ext uri="{FF2B5EF4-FFF2-40B4-BE49-F238E27FC236}">
                    <a16:creationId xmlns:a16="http://schemas.microsoft.com/office/drawing/2014/main" id="{89C8FB92-A098-4C64-ABF9-095F4D41391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r="75027"/>
              <a:stretch/>
            </p:blipFill>
            <p:spPr>
              <a:xfrm>
                <a:off x="1941474" y="3986525"/>
                <a:ext cx="590712" cy="573074"/>
              </a:xfrm>
              <a:prstGeom prst="rect">
                <a:avLst/>
              </a:prstGeom>
            </p:spPr>
          </p:pic>
          <p:sp>
            <p:nvSpPr>
              <p:cNvPr id="6" name="文字方塊 5">
                <a:extLst>
                  <a:ext uri="{FF2B5EF4-FFF2-40B4-BE49-F238E27FC236}">
                    <a16:creationId xmlns:a16="http://schemas.microsoft.com/office/drawing/2014/main" id="{9475ED81-D6C9-4CE4-856D-D47C05CF3B02}"/>
                  </a:ext>
                </a:extLst>
              </p:cNvPr>
              <p:cNvSpPr txBox="1"/>
              <p:nvPr/>
            </p:nvSpPr>
            <p:spPr>
              <a:xfrm>
                <a:off x="2584412" y="3932327"/>
                <a:ext cx="3219106" cy="70788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MCL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/</a:t>
                </a:r>
                <a:r>
                  <a:rPr lang="zh-TW" altLang="en-US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 </a:t>
                </a:r>
                <a:r>
                  <a:rPr lang="en-US" altLang="zh-TW" sz="4000" b="1" dirty="0"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ECMD</a:t>
                </a:r>
              </a:p>
            </p:txBody>
          </p:sp>
          <p:sp>
            <p:nvSpPr>
              <p:cNvPr id="7" name="文字方塊 6">
                <a:extLst>
                  <a:ext uri="{FF2B5EF4-FFF2-40B4-BE49-F238E27FC236}">
                    <a16:creationId xmlns:a16="http://schemas.microsoft.com/office/drawing/2014/main" id="{2224D737-F8F2-414E-AE2B-59D1E3B7C319}"/>
                  </a:ext>
                </a:extLst>
              </p:cNvPr>
              <p:cNvSpPr txBox="1"/>
              <p:nvPr/>
            </p:nvSpPr>
            <p:spPr>
              <a:xfrm>
                <a:off x="1889248" y="4628494"/>
                <a:ext cx="5277580" cy="107721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TW" sz="3200" b="1" dirty="0">
                    <a:solidFill>
                      <a:srgbClr val="0070C0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  <a:cs typeface="Arial" panose="020B0604020202020204" pitchFamily="34" charset="0"/>
                  </a:rPr>
                  <a:t>High-Frequency EMI Materials Testing Lab</a:t>
                </a:r>
                <a:endParaRPr lang="zh-TW" altLang="en-US" sz="3200" b="1" dirty="0">
                  <a:solidFill>
                    <a:srgbClr val="0070C0"/>
                  </a:solidFill>
                  <a:latin typeface="Arial" panose="020B0604020202020204" pitchFamily="34" charset="0"/>
                  <a:ea typeface="微軟正黑體" panose="020B0604030504040204" pitchFamily="34" charset="-120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722433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537</TotalTime>
  <Words>335</Words>
  <Application>Microsoft Office PowerPoint</Application>
  <PresentationFormat>寬螢幕</PresentationFormat>
  <Paragraphs>116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9" baseType="lpstr">
      <vt:lpstr>微軟正黑體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陳嘉汝</dc:creator>
  <cp:lastModifiedBy>陳嘉汝</cp:lastModifiedBy>
  <cp:revision>37</cp:revision>
  <dcterms:created xsi:type="dcterms:W3CDTF">2026-06-29T06:02:58Z</dcterms:created>
  <dcterms:modified xsi:type="dcterms:W3CDTF">2026-09-04T05:53:39Z</dcterms:modified>
</cp:coreProperties>
</file>