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5"/>
  </p:notesMasterIdLst>
  <p:handoutMasterIdLst>
    <p:handoutMasterId r:id="rId6"/>
  </p:handoutMasterIdLst>
  <p:sldIdLst>
    <p:sldId id="275" r:id="rId2"/>
    <p:sldId id="293" r:id="rId3"/>
    <p:sldId id="292" r:id="rId4"/>
  </p:sldIdLst>
  <p:sldSz cx="9144000" cy="6858000" type="screen4x3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996633"/>
    <a:srgbClr val="9933FF"/>
    <a:srgbClr val="66FF66"/>
    <a:srgbClr val="28AECF"/>
    <a:srgbClr val="FF0000"/>
    <a:srgbClr val="00B2B3"/>
    <a:srgbClr val="5FB990"/>
    <a:srgbClr val="87CAAC"/>
    <a:srgbClr val="12B3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1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204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98" d="100"/>
          <a:sy n="98" d="100"/>
        </p:scale>
        <p:origin x="-3648" y="-102"/>
      </p:cViewPr>
      <p:guideLst>
        <p:guide orient="horz" pos="2880"/>
        <p:guide pos="2160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87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87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6650701-39C2-4C39-B774-AC0ACA9B57F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115972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5D6E0B5-C9D1-4321-9F3E-3F5A2FCA6E31}" type="datetimeFigureOut">
              <a:rPr lang="zh-TW" altLang="en-US"/>
              <a:pPr>
                <a:defRPr/>
              </a:pPr>
              <a:t>2026/5/13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96D86CCB-8F76-4AE6-907E-95309338C67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03689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42"/>
          <p:cNvSpPr>
            <a:spLocks noChangeArrowheads="1"/>
          </p:cNvSpPr>
          <p:nvPr userDrawn="1"/>
        </p:nvSpPr>
        <p:spPr bwMode="auto">
          <a:xfrm>
            <a:off x="0" y="6618288"/>
            <a:ext cx="9144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pic>
        <p:nvPicPr>
          <p:cNvPr id="6" name="Picture 26" descr="itri_CEL_A_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" y="528638"/>
            <a:ext cx="3328988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圖片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012" y="0"/>
            <a:ext cx="1828800" cy="6858000"/>
          </a:xfrm>
          <a:prstGeom prst="rect">
            <a:avLst/>
          </a:prstGeom>
        </p:spPr>
      </p:pic>
      <p:pic>
        <p:nvPicPr>
          <p:cNvPr id="5" name="圖片 16" descr="氣球.gi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313" y="579438"/>
            <a:ext cx="1436687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1" name="Rectangle 21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546140" y="2584703"/>
            <a:ext cx="6596065" cy="1219201"/>
          </a:xfrm>
        </p:spPr>
        <p:txBody>
          <a:bodyPr anchor="t" anchorCtr="0"/>
          <a:lstStyle>
            <a:lvl1pPr>
              <a:defRPr sz="4400" b="1">
                <a:solidFill>
                  <a:srgbClr val="00B2B3"/>
                </a:solidFill>
              </a:defRPr>
            </a:lvl1pPr>
          </a:lstStyle>
          <a:p>
            <a:r>
              <a:rPr lang="zh-TW" altLang="en-US" dirty="0"/>
              <a:t>簡報標題</a:t>
            </a:r>
          </a:p>
        </p:txBody>
      </p:sp>
      <p:sp>
        <p:nvSpPr>
          <p:cNvPr id="30742" name="Rectangle 22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546141" y="5059680"/>
            <a:ext cx="6770872" cy="755904"/>
          </a:xfrm>
        </p:spPr>
        <p:txBody>
          <a:bodyPr anchor="b" anchorCtr="0"/>
          <a:lstStyle>
            <a:lvl1pPr mar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  <a:defRPr sz="20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TW" altLang="en-US" sz="2000" dirty="0"/>
              <a:t>簡報單位 簡報人名稱</a:t>
            </a:r>
            <a:r>
              <a:rPr lang="en-US" altLang="zh-TW" sz="2000" dirty="0"/>
              <a:t> </a:t>
            </a:r>
            <a:r>
              <a:rPr lang="zh-TW" altLang="en-US" sz="2000" dirty="0"/>
              <a:t>職稱</a:t>
            </a:r>
            <a:endParaRPr lang="en-US" altLang="zh-TW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9" name="文字版面配置區 8"/>
          <p:cNvSpPr>
            <a:spLocks noGrp="1"/>
          </p:cNvSpPr>
          <p:nvPr>
            <p:ph type="body" sz="quarter" idx="12" hasCustomPrompt="1"/>
          </p:nvPr>
        </p:nvSpPr>
        <p:spPr>
          <a:xfrm>
            <a:off x="546140" y="5902262"/>
            <a:ext cx="2788603" cy="432303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zh-TW" altLang="en-US" dirty="0"/>
              <a:t>簡報日期</a:t>
            </a:r>
          </a:p>
        </p:txBody>
      </p:sp>
      <p:sp>
        <p:nvSpPr>
          <p:cNvPr id="12" name="Text Box 48"/>
          <p:cNvSpPr txBox="1">
            <a:spLocks noChangeArrowheads="1"/>
          </p:cNvSpPr>
          <p:nvPr userDrawn="1"/>
        </p:nvSpPr>
        <p:spPr bwMode="auto">
          <a:xfrm>
            <a:off x="-1" y="6616092"/>
            <a:ext cx="35671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 eaLnBrk="1" hangingPunct="1">
              <a:defRPr/>
            </a:pPr>
            <a:r>
              <a:rPr lang="en-US" altLang="zh-TW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©ITRI. </a:t>
            </a:r>
            <a:r>
              <a:rPr lang="zh-TW" altLang="en-US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工業技術研究院著作</a:t>
            </a:r>
          </a:p>
        </p:txBody>
      </p:sp>
    </p:spTree>
    <p:extLst>
      <p:ext uri="{BB962C8B-B14F-4D97-AF65-F5344CB8AC3E}">
        <p14:creationId xmlns:p14="http://schemas.microsoft.com/office/powerpoint/2010/main" val="2733254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40782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439863"/>
            <a:ext cx="6126480" cy="4757737"/>
          </a:xfrm>
        </p:spPr>
        <p:txBody>
          <a:bodyPr/>
          <a:lstStyle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5" name="圖片版面配置區 2"/>
          <p:cNvSpPr>
            <a:spLocks noGrp="1"/>
          </p:cNvSpPr>
          <p:nvPr>
            <p:ph type="pic" idx="11"/>
          </p:nvPr>
        </p:nvSpPr>
        <p:spPr>
          <a:xfrm>
            <a:off x="6721574" y="1439863"/>
            <a:ext cx="2098576" cy="47577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16971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439863"/>
            <a:ext cx="8360228" cy="3184388"/>
          </a:xfrm>
        </p:spPr>
        <p:txBody>
          <a:bodyPr/>
          <a:lstStyle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450849" y="316992"/>
            <a:ext cx="8366579" cy="88950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圖片版面配置區 2"/>
          <p:cNvSpPr>
            <a:spLocks noGrp="1"/>
          </p:cNvSpPr>
          <p:nvPr>
            <p:ph type="pic" idx="11"/>
          </p:nvPr>
        </p:nvSpPr>
        <p:spPr>
          <a:xfrm>
            <a:off x="457200" y="4725145"/>
            <a:ext cx="8360228" cy="158417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73311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1"/>
          <p:cNvSpPr>
            <a:spLocks noGrp="1"/>
          </p:cNvSpPr>
          <p:nvPr>
            <p:ph type="ctrTitle"/>
          </p:nvPr>
        </p:nvSpPr>
        <p:spPr>
          <a:xfrm>
            <a:off x="685800" y="2564904"/>
            <a:ext cx="7772400" cy="1035546"/>
          </a:xfrm>
        </p:spPr>
        <p:txBody>
          <a:bodyPr anchor="t" anchorCtr="0">
            <a:noAutofit/>
          </a:bodyPr>
          <a:lstStyle>
            <a:lvl1pPr algn="ctr">
              <a:defRPr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0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66617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9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7612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542733"/>
            <a:ext cx="4105275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14875" y="1542733"/>
            <a:ext cx="4106863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85454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9" name="投影片編號版面配置區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20" name="Rectangle 43"/>
          <p:cNvSpPr>
            <a:spLocks noGrp="1" noChangeArrowheads="1"/>
          </p:cNvSpPr>
          <p:nvPr>
            <p:ph type="title"/>
          </p:nvPr>
        </p:nvSpPr>
        <p:spPr bwMode="auto">
          <a:xfrm>
            <a:off x="450850" y="316992"/>
            <a:ext cx="8369300" cy="88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4200109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4" name="標題 7"/>
          <p:cNvSpPr>
            <a:spLocks noGrp="1"/>
          </p:cNvSpPr>
          <p:nvPr>
            <p:ph type="title"/>
          </p:nvPr>
        </p:nvSpPr>
        <p:spPr>
          <a:xfrm>
            <a:off x="450850" y="316992"/>
            <a:ext cx="8369300" cy="88950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1333720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25513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43117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028555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451948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29413" y="313944"/>
            <a:ext cx="2092325" cy="5864352"/>
          </a:xfrm>
        </p:spPr>
        <p:txBody>
          <a:bodyPr vert="eaVert"/>
          <a:lstStyle>
            <a:lvl1pPr algn="ctr">
              <a:defRPr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0850" y="313944"/>
            <a:ext cx="6126163" cy="5864352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46546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42"/>
          <p:cNvSpPr>
            <a:spLocks noChangeArrowheads="1"/>
          </p:cNvSpPr>
          <p:nvPr userDrawn="1"/>
        </p:nvSpPr>
        <p:spPr bwMode="auto">
          <a:xfrm>
            <a:off x="0" y="6618288"/>
            <a:ext cx="9144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sp>
        <p:nvSpPr>
          <p:cNvPr id="1027" name="Rectangle 43"/>
          <p:cNvSpPr>
            <a:spLocks noGrp="1" noChangeArrowheads="1"/>
          </p:cNvSpPr>
          <p:nvPr>
            <p:ph type="title"/>
          </p:nvPr>
        </p:nvSpPr>
        <p:spPr bwMode="auto">
          <a:xfrm>
            <a:off x="450850" y="316992"/>
            <a:ext cx="8369300" cy="88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1028" name="Rectangle 4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39863"/>
            <a:ext cx="8364538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29743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2500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fontAlgn="ctr" hangingPunct="1">
              <a:defRPr sz="120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1A71FFAD-F905-4792-971B-681FA4F61CA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1032" name="Picture 49" descr="itri_CEL_A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3838" y="6278563"/>
            <a:ext cx="1250950" cy="29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3" name="Line 50"/>
          <p:cNvSpPr>
            <a:spLocks noChangeShapeType="1"/>
          </p:cNvSpPr>
          <p:nvPr/>
        </p:nvSpPr>
        <p:spPr bwMode="auto">
          <a:xfrm>
            <a:off x="9145588" y="6202363"/>
            <a:ext cx="8667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4" name="Line 51"/>
          <p:cNvSpPr>
            <a:spLocks noChangeShapeType="1"/>
          </p:cNvSpPr>
          <p:nvPr/>
        </p:nvSpPr>
        <p:spPr bwMode="auto">
          <a:xfrm rot="5400000">
            <a:off x="7496175" y="7127876"/>
            <a:ext cx="5365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6" name="Text Box 52"/>
          <p:cNvSpPr txBox="1">
            <a:spLocks noChangeArrowheads="1"/>
          </p:cNvSpPr>
          <p:nvPr/>
        </p:nvSpPr>
        <p:spPr bwMode="auto">
          <a:xfrm>
            <a:off x="0" y="7200900"/>
            <a:ext cx="541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l" eaLnBrk="1" hangingPunct="1">
              <a:spcBef>
                <a:spcPct val="50000"/>
              </a:spcBef>
              <a:defRPr/>
            </a:pPr>
            <a:r>
              <a:rPr lang="zh-TW" altLang="en-US" sz="2400">
                <a:ea typeface="微軟正黑體" panose="020B0604030504040204" pitchFamily="34" charset="-120"/>
              </a:rPr>
              <a:t>建議字型：中文微軟正黑體，英文</a:t>
            </a:r>
            <a:r>
              <a:rPr lang="en-US" altLang="zh-TW" sz="2400">
                <a:ea typeface="微軟正黑體" panose="020B0604030504040204" pitchFamily="34" charset="-120"/>
              </a:rPr>
              <a:t>Arial</a:t>
            </a:r>
          </a:p>
        </p:txBody>
      </p:sp>
      <p:sp>
        <p:nvSpPr>
          <p:cNvPr id="11" name="Text Box 48"/>
          <p:cNvSpPr txBox="1">
            <a:spLocks noChangeArrowheads="1"/>
          </p:cNvSpPr>
          <p:nvPr userDrawn="1"/>
        </p:nvSpPr>
        <p:spPr bwMode="auto">
          <a:xfrm>
            <a:off x="-1" y="6616092"/>
            <a:ext cx="35671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 eaLnBrk="1" hangingPunct="1">
              <a:defRPr/>
            </a:pPr>
            <a:r>
              <a:rPr lang="en-US" altLang="zh-TW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©ITRI. </a:t>
            </a:r>
            <a:r>
              <a:rPr lang="zh-TW" altLang="en-US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工業技術研究院著作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5" r:id="rId2"/>
    <p:sldLayoutId id="2147483916" r:id="rId3"/>
    <p:sldLayoutId id="2147483917" r:id="rId4"/>
    <p:sldLayoutId id="2147483903" r:id="rId5"/>
    <p:sldLayoutId id="2147483904" r:id="rId6"/>
    <p:sldLayoutId id="2147483905" r:id="rId7"/>
    <p:sldLayoutId id="2147483906" r:id="rId8"/>
    <p:sldLayoutId id="2147483908" r:id="rId9"/>
    <p:sldLayoutId id="2147483914" r:id="rId10"/>
    <p:sldLayoutId id="2147483909" r:id="rId11"/>
    <p:sldLayoutId id="2147483910" r:id="rId12"/>
    <p:sldLayoutId id="2147483911" r:id="rId13"/>
    <p:sldLayoutId id="2147483912" r:id="rId14"/>
  </p:sldLayoutIdLst>
  <p:hf hdr="0" ftr="0" dt="0"/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kumimoji="1" sz="3600">
          <a:solidFill>
            <a:srgbClr val="00B2B3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齒輪刀條研磨測試機</a:t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7173" name="投影片編號版面配置區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49A9212D-6406-4E12-8CC4-78DDFE99027F}" type="slidenum">
              <a:rPr lang="en-US" altLang="zh-TW" smtClean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1</a:t>
            </a:fld>
            <a:endParaRPr lang="en-US" altLang="zh-TW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graphicFrame>
        <p:nvGraphicFramePr>
          <p:cNvPr id="11" name="內容版面配置區 2">
            <a:extLst>
              <a:ext uri="{FF2B5EF4-FFF2-40B4-BE49-F238E27FC236}">
                <a16:creationId xmlns:a16="http://schemas.microsoft.com/office/drawing/2014/main" id="{D237372D-B119-4AF4-8B9C-3921588BD87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8397928"/>
              </p:ext>
            </p:extLst>
          </p:nvPr>
        </p:nvGraphicFramePr>
        <p:xfrm>
          <a:off x="2670209" y="4815938"/>
          <a:ext cx="4583161" cy="14256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14054">
                  <a:extLst>
                    <a:ext uri="{9D8B030D-6E8A-4147-A177-3AD203B41FA5}">
                      <a16:colId xmlns:a16="http://schemas.microsoft.com/office/drawing/2014/main" val="3691274179"/>
                    </a:ext>
                  </a:extLst>
                </a:gridCol>
                <a:gridCol w="990292">
                  <a:extLst>
                    <a:ext uri="{9D8B030D-6E8A-4147-A177-3AD203B41FA5}">
                      <a16:colId xmlns:a16="http://schemas.microsoft.com/office/drawing/2014/main" val="315387983"/>
                    </a:ext>
                  </a:extLst>
                </a:gridCol>
                <a:gridCol w="1478815">
                  <a:extLst>
                    <a:ext uri="{9D8B030D-6E8A-4147-A177-3AD203B41FA5}">
                      <a16:colId xmlns:a16="http://schemas.microsoft.com/office/drawing/2014/main" val="468708608"/>
                    </a:ext>
                  </a:extLst>
                </a:gridCol>
              </a:tblGrid>
              <a:tr h="285138">
                <a:tc gridSpan="2">
                  <a:txBody>
                    <a:bodyPr/>
                    <a:lstStyle/>
                    <a:p>
                      <a:pPr marL="177800" algn="l">
                        <a:lnSpc>
                          <a:spcPct val="150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400" dirty="0">
                          <a:effectLst/>
                          <a:latin typeface="+mn-ea"/>
                          <a:ea typeface="+mn-ea"/>
                        </a:rPr>
                        <a:t>規</a:t>
                      </a:r>
                      <a:r>
                        <a:rPr lang="en-US" sz="1400" dirty="0"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zh-TW" sz="1400" dirty="0">
                          <a:effectLst/>
                          <a:latin typeface="+mn-ea"/>
                          <a:ea typeface="+mn-ea"/>
                        </a:rPr>
                        <a:t>格</a:t>
                      </a:r>
                      <a:r>
                        <a:rPr lang="en-US" sz="1400" dirty="0">
                          <a:effectLst/>
                          <a:latin typeface="+mn-ea"/>
                          <a:ea typeface="+mn-ea"/>
                        </a:rPr>
                        <a:t>            </a:t>
                      </a:r>
                      <a:endParaRPr lang="zh-TW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0360" marR="10360" marT="0" marB="0" anchor="ctr">
                    <a:solidFill>
                      <a:srgbClr val="8AC6C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0360" marR="10360" marT="0" marB="0" anchor="ctr">
                    <a:solidFill>
                      <a:srgbClr val="8AC6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4857437"/>
                  </a:ext>
                </a:extLst>
              </a:tr>
              <a:tr h="285138">
                <a:tc>
                  <a:txBody>
                    <a:bodyPr/>
                    <a:lstStyle/>
                    <a:p>
                      <a:pPr marL="177800" algn="l">
                        <a:lnSpc>
                          <a:spcPct val="150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400" dirty="0">
                          <a:effectLst/>
                          <a:latin typeface="+mn-ea"/>
                          <a:ea typeface="+mn-ea"/>
                        </a:rPr>
                        <a:t>移動距離</a:t>
                      </a:r>
                      <a:r>
                        <a:rPr lang="en-US" altLang="zh-TW" sz="1400" dirty="0">
                          <a:effectLst/>
                          <a:latin typeface="+mn-ea"/>
                          <a:ea typeface="+mn-ea"/>
                        </a:rPr>
                        <a:t>(Z1)</a:t>
                      </a:r>
                      <a:endParaRPr lang="zh-TW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0360" marR="1036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177800" indent="-177800" algn="l">
                        <a:lnSpc>
                          <a:spcPct val="150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en-US" sz="1400" dirty="0">
                          <a:effectLst/>
                          <a:latin typeface="+mn-ea"/>
                          <a:ea typeface="+mn-ea"/>
                        </a:rPr>
                        <a:t>(mm)</a:t>
                      </a:r>
                      <a:endParaRPr lang="zh-TW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10800" marT="0" marB="0" anchor="ctr"/>
                </a:tc>
                <a:tc>
                  <a:txBody>
                    <a:bodyPr/>
                    <a:lstStyle/>
                    <a:p>
                      <a:pPr marL="177800" marR="36195" algn="ctr">
                        <a:lnSpc>
                          <a:spcPct val="150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en-US" altLang="zh-TW" sz="1400" dirty="0">
                          <a:effectLst/>
                          <a:latin typeface="+mn-ea"/>
                          <a:ea typeface="+mn-ea"/>
                        </a:rPr>
                        <a:t>330</a:t>
                      </a:r>
                      <a:r>
                        <a:rPr lang="zh-TW" altLang="en-US" sz="1400" dirty="0">
                          <a:effectLst/>
                          <a:latin typeface="+mn-ea"/>
                          <a:ea typeface="+mn-ea"/>
                        </a:rPr>
                        <a:t>預留</a:t>
                      </a:r>
                      <a:r>
                        <a:rPr lang="en-US" altLang="zh-TW" sz="1400" dirty="0">
                          <a:effectLst/>
                          <a:latin typeface="+mn-ea"/>
                          <a:ea typeface="+mn-ea"/>
                        </a:rPr>
                        <a:t>15</a:t>
                      </a:r>
                      <a:endParaRPr lang="zh-TW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0360" marR="10360" marT="0" marB="0" anchor="ctr"/>
                </a:tc>
                <a:extLst>
                  <a:ext uri="{0D108BD9-81ED-4DB2-BD59-A6C34878D82A}">
                    <a16:rowId xmlns:a16="http://schemas.microsoft.com/office/drawing/2014/main" val="4044565075"/>
                  </a:ext>
                </a:extLst>
              </a:tr>
              <a:tr h="285138">
                <a:tc>
                  <a:txBody>
                    <a:bodyPr/>
                    <a:lstStyle/>
                    <a:p>
                      <a:pPr marL="177800" algn="l">
                        <a:lnSpc>
                          <a:spcPct val="150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400" dirty="0">
                          <a:effectLst/>
                          <a:latin typeface="+mn-ea"/>
                          <a:ea typeface="+mn-ea"/>
                        </a:rPr>
                        <a:t>移動距離</a:t>
                      </a:r>
                      <a:r>
                        <a:rPr lang="en-US" altLang="zh-TW" sz="1400" dirty="0">
                          <a:effectLst/>
                          <a:latin typeface="+mn-ea"/>
                          <a:ea typeface="+mn-ea"/>
                        </a:rPr>
                        <a:t>(X1)</a:t>
                      </a:r>
                      <a:endParaRPr lang="zh-TW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0360" marR="1036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177800" algn="l">
                        <a:lnSpc>
                          <a:spcPct val="150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en-US" sz="1400" dirty="0">
                          <a:effectLst/>
                          <a:latin typeface="+mn-ea"/>
                          <a:ea typeface="+mn-ea"/>
                        </a:rPr>
                        <a:t>(mm)</a:t>
                      </a:r>
                      <a:endParaRPr lang="zh-TW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10800" marT="0" marB="0" anchor="ctr"/>
                </a:tc>
                <a:tc>
                  <a:txBody>
                    <a:bodyPr/>
                    <a:lstStyle/>
                    <a:p>
                      <a:pPr marL="17780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>
                          <a:effectLst/>
                          <a:latin typeface="+mn-ea"/>
                          <a:ea typeface="+mn-ea"/>
                        </a:rPr>
                        <a:t>400</a:t>
                      </a:r>
                      <a:r>
                        <a:rPr lang="zh-TW" altLang="en-US" sz="1400" dirty="0">
                          <a:effectLst/>
                          <a:latin typeface="+mn-ea"/>
                          <a:ea typeface="+mn-ea"/>
                        </a:rPr>
                        <a:t>預留</a:t>
                      </a:r>
                      <a:r>
                        <a:rPr lang="en-US" altLang="zh-TW" sz="1400" dirty="0">
                          <a:effectLst/>
                          <a:latin typeface="+mn-ea"/>
                          <a:ea typeface="+mn-ea"/>
                        </a:rPr>
                        <a:t>15</a:t>
                      </a:r>
                      <a:endParaRPr lang="zh-TW" altLang="zh-TW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0360" marR="10360" marT="0" marB="0" anchor="ctr"/>
                </a:tc>
                <a:extLst>
                  <a:ext uri="{0D108BD9-81ED-4DB2-BD59-A6C34878D82A}">
                    <a16:rowId xmlns:a16="http://schemas.microsoft.com/office/drawing/2014/main" val="366181547"/>
                  </a:ext>
                </a:extLst>
              </a:tr>
              <a:tr h="285138">
                <a:tc>
                  <a:txBody>
                    <a:bodyPr/>
                    <a:lstStyle/>
                    <a:p>
                      <a:pPr marL="177800" algn="l">
                        <a:lnSpc>
                          <a:spcPct val="150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400" dirty="0">
                          <a:effectLst/>
                          <a:latin typeface="+mn-ea"/>
                          <a:ea typeface="+mn-ea"/>
                        </a:rPr>
                        <a:t>移動距離</a:t>
                      </a:r>
                      <a:r>
                        <a:rPr lang="en-US" altLang="zh-TW" sz="1400" dirty="0">
                          <a:effectLst/>
                          <a:latin typeface="+mn-ea"/>
                          <a:ea typeface="+mn-ea"/>
                        </a:rPr>
                        <a:t>(V1)</a:t>
                      </a:r>
                      <a:endParaRPr lang="zh-TW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0360" marR="1036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177800" algn="l">
                        <a:lnSpc>
                          <a:spcPct val="150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en-US" sz="1400" dirty="0">
                          <a:effectLst/>
                          <a:latin typeface="+mn-ea"/>
                          <a:ea typeface="+mn-ea"/>
                        </a:rPr>
                        <a:t>(mm)</a:t>
                      </a:r>
                      <a:endParaRPr lang="zh-TW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10800" marT="0" marB="0" anchor="ctr"/>
                </a:tc>
                <a:tc>
                  <a:txBody>
                    <a:bodyPr/>
                    <a:lstStyle/>
                    <a:p>
                      <a:pPr marL="177800" marR="36195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>
                          <a:effectLst/>
                          <a:latin typeface="+mn-ea"/>
                          <a:ea typeface="+mn-ea"/>
                        </a:rPr>
                        <a:t>500</a:t>
                      </a:r>
                      <a:r>
                        <a:rPr lang="zh-TW" altLang="en-US" sz="1400" dirty="0">
                          <a:effectLst/>
                          <a:latin typeface="+mn-ea"/>
                          <a:ea typeface="+mn-ea"/>
                        </a:rPr>
                        <a:t>預留</a:t>
                      </a:r>
                      <a:r>
                        <a:rPr lang="en-US" altLang="zh-TW" sz="1400" dirty="0"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zh-TW" altLang="zh-TW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0360" marR="10360" marT="0" marB="0" anchor="ctr"/>
                </a:tc>
                <a:extLst>
                  <a:ext uri="{0D108BD9-81ED-4DB2-BD59-A6C34878D82A}">
                    <a16:rowId xmlns:a16="http://schemas.microsoft.com/office/drawing/2014/main" val="3989256360"/>
                  </a:ext>
                </a:extLst>
              </a:tr>
              <a:tr h="285138">
                <a:tc>
                  <a:txBody>
                    <a:bodyPr/>
                    <a:lstStyle/>
                    <a:p>
                      <a:pPr marL="177800" algn="l">
                        <a:lnSpc>
                          <a:spcPct val="150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zh-TW" sz="1400" dirty="0">
                          <a:effectLst/>
                          <a:latin typeface="+mn-ea"/>
                          <a:ea typeface="+mn-ea"/>
                        </a:rPr>
                        <a:t>移動距離</a:t>
                      </a:r>
                      <a:r>
                        <a:rPr lang="en-US" altLang="zh-TW" sz="1400" dirty="0">
                          <a:effectLst/>
                          <a:latin typeface="+mn-ea"/>
                          <a:ea typeface="+mn-ea"/>
                        </a:rPr>
                        <a:t>(Z2)</a:t>
                      </a:r>
                      <a:endParaRPr lang="zh-TW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0360" marR="1036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177800" algn="l">
                        <a:lnSpc>
                          <a:spcPct val="150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en-US" sz="1400" dirty="0">
                          <a:effectLst/>
                          <a:latin typeface="+mn-ea"/>
                          <a:ea typeface="+mn-ea"/>
                        </a:rPr>
                        <a:t>(mm)</a:t>
                      </a:r>
                      <a:endParaRPr lang="zh-TW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10800" marT="0" marB="0" anchor="ctr"/>
                </a:tc>
                <a:tc>
                  <a:txBody>
                    <a:bodyPr/>
                    <a:lstStyle/>
                    <a:p>
                      <a:pPr marL="177800" marR="36195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>
                          <a:effectLst/>
                          <a:latin typeface="+mn-ea"/>
                          <a:ea typeface="+mn-ea"/>
                        </a:rPr>
                        <a:t>300</a:t>
                      </a:r>
                      <a:r>
                        <a:rPr lang="zh-TW" altLang="en-US" sz="1400" dirty="0">
                          <a:effectLst/>
                          <a:latin typeface="+mn-ea"/>
                          <a:ea typeface="+mn-ea"/>
                        </a:rPr>
                        <a:t>預留</a:t>
                      </a:r>
                      <a:r>
                        <a:rPr lang="en-US" altLang="zh-TW" sz="1400" dirty="0">
                          <a:effectLst/>
                          <a:latin typeface="+mn-ea"/>
                          <a:ea typeface="+mn-ea"/>
                        </a:rPr>
                        <a:t>15</a:t>
                      </a:r>
                      <a:endParaRPr lang="zh-TW" altLang="zh-TW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0360" marR="10360" marT="0" marB="0" anchor="ctr"/>
                </a:tc>
                <a:extLst>
                  <a:ext uri="{0D108BD9-81ED-4DB2-BD59-A6C34878D82A}">
                    <a16:rowId xmlns:a16="http://schemas.microsoft.com/office/drawing/2014/main" val="3533754496"/>
                  </a:ext>
                </a:extLst>
              </a:tr>
            </a:tbl>
          </a:graphicData>
        </a:graphic>
      </p:graphicFrame>
      <p:pic>
        <p:nvPicPr>
          <p:cNvPr id="9" name="圖片 8">
            <a:extLst>
              <a:ext uri="{FF2B5EF4-FFF2-40B4-BE49-F238E27FC236}">
                <a16:creationId xmlns:a16="http://schemas.microsoft.com/office/drawing/2014/main" id="{9589B9CA-0218-4F8C-A007-53B9ADC220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02" b="12785"/>
          <a:stretch/>
        </p:blipFill>
        <p:spPr>
          <a:xfrm>
            <a:off x="2008196" y="897467"/>
            <a:ext cx="5127607" cy="36975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>
            <a:extLst>
              <a:ext uri="{FF2B5EF4-FFF2-40B4-BE49-F238E27FC236}">
                <a16:creationId xmlns:a16="http://schemas.microsoft.com/office/drawing/2014/main" id="{88A3E663-DC5F-439A-8137-01BAF55CD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0957CA58-D460-486F-AEF6-1A11EB6BA06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2</a:t>
            </a:fld>
            <a:endParaRPr lang="en-US" altLang="zh-TW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B00AD9CE-EE78-4FA5-ABCB-C993348D79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8546" y="4418543"/>
            <a:ext cx="2454263" cy="2201332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55B3155F-F3EC-406F-A10E-A9F651C874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2596725"/>
            <a:ext cx="2692400" cy="1821818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D2A32506-B36C-47FF-9D99-24D7E8E21B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2337" y="395393"/>
            <a:ext cx="2580472" cy="2201332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8A3CECE4-D1C6-4F26-8C70-3B816B6E2D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4537" y="4394721"/>
            <a:ext cx="1723796" cy="2157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222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投影片編號版面配置區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49A9212D-6406-4E12-8CC4-78DDFE99027F}" type="slidenum">
              <a:rPr lang="en-US" altLang="zh-TW" smtClean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3</a:t>
            </a:fld>
            <a:endParaRPr lang="en-US" altLang="zh-TW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58A2DF35-172E-4B33-BE8B-FD1DD77BF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拖鍊規格</a:t>
            </a: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B09A9BA9-F012-43DE-BC45-60BD158817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522709"/>
              </p:ext>
            </p:extLst>
          </p:nvPr>
        </p:nvGraphicFramePr>
        <p:xfrm>
          <a:off x="112144" y="1427193"/>
          <a:ext cx="8954218" cy="15106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8518">
                  <a:extLst>
                    <a:ext uri="{9D8B030D-6E8A-4147-A177-3AD203B41FA5}">
                      <a16:colId xmlns:a16="http://schemas.microsoft.com/office/drawing/2014/main" val="3061505448"/>
                    </a:ext>
                  </a:extLst>
                </a:gridCol>
                <a:gridCol w="1110105">
                  <a:extLst>
                    <a:ext uri="{9D8B030D-6E8A-4147-A177-3AD203B41FA5}">
                      <a16:colId xmlns:a16="http://schemas.microsoft.com/office/drawing/2014/main" val="1957608424"/>
                    </a:ext>
                  </a:extLst>
                </a:gridCol>
                <a:gridCol w="589166">
                  <a:extLst>
                    <a:ext uri="{9D8B030D-6E8A-4147-A177-3AD203B41FA5}">
                      <a16:colId xmlns:a16="http://schemas.microsoft.com/office/drawing/2014/main" val="1994502507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879249491"/>
                    </a:ext>
                  </a:extLst>
                </a:gridCol>
                <a:gridCol w="5163932">
                  <a:extLst>
                    <a:ext uri="{9D8B030D-6E8A-4147-A177-3AD203B41FA5}">
                      <a16:colId xmlns:a16="http://schemas.microsoft.com/office/drawing/2014/main" val="2819152"/>
                    </a:ext>
                  </a:extLst>
                </a:gridCol>
                <a:gridCol w="812097">
                  <a:extLst>
                    <a:ext uri="{9D8B030D-6E8A-4147-A177-3AD203B41FA5}">
                      <a16:colId xmlns:a16="http://schemas.microsoft.com/office/drawing/2014/main" val="3919079185"/>
                    </a:ext>
                  </a:extLst>
                </a:gridCol>
              </a:tblGrid>
              <a:tr h="200025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zh-TW" altLang="en-US" sz="1600" kern="1200" dirty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項次</a:t>
                      </a:r>
                    </a:p>
                  </a:txBody>
                  <a:tcPr marL="9525" marR="9525" marT="9525" marB="0" anchor="b">
                    <a:solidFill>
                      <a:srgbClr val="8AC6C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zh-TW" altLang="en-US" sz="1600" kern="1200" dirty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軸向</a:t>
                      </a:r>
                    </a:p>
                  </a:txBody>
                  <a:tcPr marL="9525" marR="9525" marT="9525" marB="0" anchor="b">
                    <a:solidFill>
                      <a:srgbClr val="8AC6C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zh-TW" altLang="en-US" sz="1600" kern="1200" dirty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行程</a:t>
                      </a:r>
                    </a:p>
                  </a:txBody>
                  <a:tcPr marL="9525" marR="9525" marT="9525" marB="0" anchor="b">
                    <a:solidFill>
                      <a:srgbClr val="8AC6C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zh-TW" altLang="en-US" sz="1600" kern="1200" dirty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廠家</a:t>
                      </a:r>
                    </a:p>
                  </a:txBody>
                  <a:tcPr marL="9525" marR="9525" marT="9525" marB="0" anchor="b">
                    <a:solidFill>
                      <a:srgbClr val="8AC6C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zh-TW" altLang="en-US" sz="1600" kern="1200" dirty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規格</a:t>
                      </a:r>
                    </a:p>
                  </a:txBody>
                  <a:tcPr marL="9525" marR="9525" marT="9525" marB="0" anchor="b">
                    <a:solidFill>
                      <a:srgbClr val="8AC6C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zh-TW" altLang="en-US" sz="1600" kern="1200" dirty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備註</a:t>
                      </a:r>
                    </a:p>
                  </a:txBody>
                  <a:tcPr marL="9525" marR="9525" marT="9525" marB="0" anchor="b">
                    <a:solidFill>
                      <a:srgbClr val="8AC6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58210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endParaRPr lang="zh-TW" altLang="en-US" sz="1600" kern="120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US" sz="1600" kern="1200" dirty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A1+V1</a:t>
                      </a:r>
                      <a:r>
                        <a:rPr lang="zh-TW" altLang="en-US" sz="1600" kern="1200" dirty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endParaRPr lang="en-US" sz="160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US" sz="1600" kern="1200" dirty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IGUS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altLang="zh-TW" sz="1600" kern="1200" dirty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1_392m_R2i_48_125_100_0___R2_480_125_56_A_1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endParaRPr lang="zh-TW" altLang="en-US" sz="160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94608392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endParaRPr lang="zh-TW" altLang="en-US" sz="1600" kern="120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US" sz="1600" kern="120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endParaRPr lang="en-US" sz="160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US" sz="1600" kern="120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IGUS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600" kern="1200" dirty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0_603m_3500_200_075_0___34001_200_ 12_A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endParaRPr lang="zh-TW" altLang="en-US" sz="1600" kern="120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11965057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endParaRPr lang="zh-TW" altLang="en-US" sz="1600" kern="120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US" sz="1600" kern="120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Z1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endParaRPr lang="en-US" sz="160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US" sz="1600" kern="120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IGUS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600" kern="1200" dirty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0_638m_R2i_48_125_100_0___R2_480_125_56_A_2</a:t>
                      </a:r>
                    </a:p>
                    <a:p>
                      <a:pPr marL="0" algn="l" defTabSz="914400" rtl="0" eaLnBrk="1" fontAlgn="b" latinLnBrk="0" hangingPunct="1"/>
                      <a:r>
                        <a:rPr lang="pt-BR" sz="1600" kern="1200" dirty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0_638m_R2i_48_200_100_0___R2_480_200_56_A_1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endParaRPr lang="zh-TW" altLang="en-US" sz="160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20082528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endParaRPr lang="zh-TW" altLang="en-US" sz="1600" kern="120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US" sz="1600" kern="1200" dirty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Z2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endParaRPr lang="en-US" sz="160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US" sz="1600" kern="1200" dirty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IGUS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600" kern="1200" dirty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0_536m_3400_075_075_0___34001_075_12_A_1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endParaRPr lang="zh-TW" altLang="en-US" sz="160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54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9469535"/>
      </p:ext>
    </p:extLst>
  </p:cSld>
  <p:clrMapOvr>
    <a:masterClrMapping/>
  </p:clrMapOvr>
</p:sld>
</file>

<file path=ppt/theme/theme1.xml><?xml version="1.0" encoding="utf-8"?>
<a:theme xmlns:a="http://schemas.openxmlformats.org/drawingml/2006/main" name="簡報內頁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2100</TotalTime>
  <Words>132</Words>
  <Application>Microsoft Office PowerPoint</Application>
  <PresentationFormat>如螢幕大小 (4:3)</PresentationFormat>
  <Paragraphs>37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7" baseType="lpstr">
      <vt:lpstr>微軟正黑體</vt:lpstr>
      <vt:lpstr>Arial</vt:lpstr>
      <vt:lpstr>Calibri</vt:lpstr>
      <vt:lpstr>簡報內頁</vt:lpstr>
      <vt:lpstr>齒輪刀條研磨測試機 </vt:lpstr>
      <vt:lpstr>PowerPoint 簡報</vt:lpstr>
      <vt:lpstr>拖鍊規格</vt:lpstr>
    </vt:vector>
  </TitlesOfParts>
  <Company>TAS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ITRI投影片範本B</dc:title>
  <dc:creator>ITRI</dc:creator>
  <cp:keywords>2008NewCIS</cp:keywords>
  <cp:lastModifiedBy>張柏鈞</cp:lastModifiedBy>
  <cp:revision>137</cp:revision>
  <dcterms:created xsi:type="dcterms:W3CDTF">2008-05-08T04:38:45Z</dcterms:created>
  <dcterms:modified xsi:type="dcterms:W3CDTF">2026-05-13T11:07:59Z</dcterms:modified>
</cp:coreProperties>
</file>