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wdp" ContentType="image/vnd.ms-photo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0" r:id="rId1"/>
    <p:sldMasterId id="2147483686" r:id="rId2"/>
  </p:sldMasterIdLst>
  <p:notesMasterIdLst>
    <p:notesMasterId r:id="rId14"/>
  </p:notesMasterIdLst>
  <p:handoutMasterIdLst>
    <p:handoutMasterId r:id="rId15"/>
  </p:handoutMasterIdLst>
  <p:sldIdLst>
    <p:sldId id="424" r:id="rId3"/>
    <p:sldId id="425" r:id="rId4"/>
    <p:sldId id="356" r:id="rId5"/>
    <p:sldId id="358" r:id="rId6"/>
    <p:sldId id="317" r:id="rId7"/>
    <p:sldId id="310" r:id="rId8"/>
    <p:sldId id="386" r:id="rId9"/>
    <p:sldId id="439" r:id="rId10"/>
    <p:sldId id="320" r:id="rId11"/>
    <p:sldId id="410" r:id="rId12"/>
    <p:sldId id="440" r:id="rId13"/>
  </p:sldIdLst>
  <p:sldSz cx="12192000" cy="6858000"/>
  <p:notesSz cx="6858000" cy="9947275"/>
  <p:defaultTextStyle>
    <a:defPPr>
      <a:defRPr lang="zh-TW"/>
    </a:defPPr>
    <a:lvl1pPr algn="ctr" rtl="0" eaLnBrk="0" fontAlgn="base" hangingPunct="0">
      <a:spcBef>
        <a:spcPct val="0"/>
      </a:spcBef>
      <a:spcAft>
        <a:spcPct val="0"/>
      </a:spcAft>
      <a:defRPr kumimoji="1" b="1" kern="1200">
        <a:solidFill>
          <a:schemeClr val="tx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1pPr>
    <a:lvl2pPr marL="457200" algn="ctr" rtl="0" eaLnBrk="0" fontAlgn="base" hangingPunct="0">
      <a:spcBef>
        <a:spcPct val="0"/>
      </a:spcBef>
      <a:spcAft>
        <a:spcPct val="0"/>
      </a:spcAft>
      <a:defRPr kumimoji="1" b="1" kern="1200">
        <a:solidFill>
          <a:schemeClr val="tx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2pPr>
    <a:lvl3pPr marL="914400" algn="ctr" rtl="0" eaLnBrk="0" fontAlgn="base" hangingPunct="0">
      <a:spcBef>
        <a:spcPct val="0"/>
      </a:spcBef>
      <a:spcAft>
        <a:spcPct val="0"/>
      </a:spcAft>
      <a:defRPr kumimoji="1" b="1" kern="1200">
        <a:solidFill>
          <a:schemeClr val="tx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3pPr>
    <a:lvl4pPr marL="1371600" algn="ctr" rtl="0" eaLnBrk="0" fontAlgn="base" hangingPunct="0">
      <a:spcBef>
        <a:spcPct val="0"/>
      </a:spcBef>
      <a:spcAft>
        <a:spcPct val="0"/>
      </a:spcAft>
      <a:defRPr kumimoji="1" b="1" kern="1200">
        <a:solidFill>
          <a:schemeClr val="tx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4pPr>
    <a:lvl5pPr marL="1828800" algn="ctr" rtl="0" eaLnBrk="0" fontAlgn="base" hangingPunct="0">
      <a:spcBef>
        <a:spcPct val="0"/>
      </a:spcBef>
      <a:spcAft>
        <a:spcPct val="0"/>
      </a:spcAft>
      <a:defRPr kumimoji="1" b="1" kern="1200">
        <a:solidFill>
          <a:schemeClr val="tx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5pPr>
    <a:lvl6pPr marL="2286000" algn="l" defTabSz="914400" rtl="0" eaLnBrk="1" latinLnBrk="0" hangingPunct="1">
      <a:defRPr kumimoji="1" b="1" kern="1200">
        <a:solidFill>
          <a:schemeClr val="tx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6pPr>
    <a:lvl7pPr marL="2743200" algn="l" defTabSz="914400" rtl="0" eaLnBrk="1" latinLnBrk="0" hangingPunct="1">
      <a:defRPr kumimoji="1" b="1" kern="1200">
        <a:solidFill>
          <a:schemeClr val="tx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7pPr>
    <a:lvl8pPr marL="3200400" algn="l" defTabSz="914400" rtl="0" eaLnBrk="1" latinLnBrk="0" hangingPunct="1">
      <a:defRPr kumimoji="1" b="1" kern="1200">
        <a:solidFill>
          <a:schemeClr val="tx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8pPr>
    <a:lvl9pPr marL="3657600" algn="l" defTabSz="914400" rtl="0" eaLnBrk="1" latinLnBrk="0" hangingPunct="1">
      <a:defRPr kumimoji="1" b="1" kern="1200">
        <a:solidFill>
          <a:schemeClr val="tx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34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CC"/>
    <a:srgbClr val="FF00FF"/>
    <a:srgbClr val="0066FF"/>
    <a:srgbClr val="FF6600"/>
    <a:srgbClr val="FF0000"/>
    <a:srgbClr val="0099FF"/>
    <a:srgbClr val="00CCFF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無樣式、無格線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9D7B26C5-4107-4FEC-AEDC-1716B250A1EF}" styleName="淺色樣式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3B4B98B0-60AC-42C2-AFA5-B58CD77FA1E5}" styleName="淺色樣式 1 - 輔色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C083E6E3-FA7D-4D7B-A595-EF9225AFEA82}" styleName="淺色樣式 1 - 輔色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5FD0F851-EC5A-4D38-B0AD-8093EC10F338}" styleName="淺色樣式 1 - 輔色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8799B23B-EC83-4686-B30A-512413B5E67A}" styleName="淺色樣式 3 - 輔色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ED083AE6-46FA-4A59-8FB0-9F97EB10719F}" styleName="淺色樣式 3 - 輔色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EB344D84-9AFB-497E-A393-DC336BA19D2E}" styleName="中等深淺樣式 3 - 輔色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F5AB1C69-6EDB-4FF4-983F-18BD219EF322}" styleName="中等深淺樣式 2 - 輔色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D27102A9-8310-4765-A935-A1911B00CA55}" styleName="淺色樣式 1 - 輔色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7DF18680-E054-41AD-8BC1-D1AEF772440D}" styleName="中等深淺樣式 2 - 輔色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17292A2E-F333-43FB-9621-5CBBE7FDCDCB}" styleName="淺色樣式 2 - 輔色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0E3FDE45-AF77-4B5C-9715-49D594BDF05E}" styleName="淺色樣式 1 - 輔色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5940675A-B579-460E-94D1-54222C63F5DA}" styleName="無樣式、表格格線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8D230F3-CF80-4859-8CE7-A43EE81993B5}" styleName="淺色樣式 1 - 輔色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BDBED569-4797-4DF1-A0F4-6AAB3CD982D8}" styleName="淺色樣式 3 - 輔色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E8B1032C-EA38-4F05-BA0D-38AFFFC7BED3}" styleName="淺色樣式 3 - 輔色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AF606853-7671-496A-8E4F-DF71F8EC918B}" styleName="深色樣式 1 - 輔色 6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wholeTbl>
    <a:band1H>
      <a:tcStyle>
        <a:tcBdr/>
        <a:fill>
          <a:solidFill>
            <a:schemeClr val="accent6">
              <a:shade val="60000"/>
            </a:schemeClr>
          </a:solidFill>
        </a:fill>
      </a:tcStyle>
    </a:band1H>
    <a:band1V>
      <a:tcStyle>
        <a:tcBdr/>
        <a:fill>
          <a:solidFill>
            <a:schemeClr val="accent6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6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6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6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8FD4443E-F989-4FC4-A0C8-D5A2AF1F390B}" styleName="深色樣式 1 - 輔色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D03447BB-5D67-496B-8E87-E561075AD55C}" styleName="深色樣式 1 - 輔色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125E5076-3810-47DD-B79F-674D7AD40C01}" styleName="深色樣式 1 - 輔色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E8034E78-7F5D-4C2E-B375-FC64B27BC917}" styleName="深色樣式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90" d="100"/>
          <a:sy n="90" d="100"/>
        </p:scale>
        <p:origin x="723" y="5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1" d="2"/>
          <a:sy n="1" d="2"/>
        </p:scale>
        <p:origin x="0" y="0"/>
      </p:cViewPr>
      <p:guideLst>
        <p:guide orient="horz" pos="3134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Rectangle 2">
            <a:extLst>
              <a:ext uri="{FF2B5EF4-FFF2-40B4-BE49-F238E27FC236}">
                <a16:creationId xmlns:a16="http://schemas.microsoft.com/office/drawing/2014/main" id="{DC90EA4A-2BAF-215B-0509-32CD8B95F972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162" tIns="46081" rIns="92162" bIns="46081" numCol="1" anchor="t" anchorCtr="0" compatLnSpc="1">
            <a:prstTxWarp prst="textNoShape">
              <a:avLst/>
            </a:prstTxWarp>
          </a:bodyPr>
          <a:lstStyle>
            <a:lvl1pPr algn="l" eaLnBrk="1" hangingPunct="1">
              <a:defRPr sz="1200" b="0">
                <a:latin typeface="Arial" charset="0"/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18787" name="Rectangle 3">
            <a:extLst>
              <a:ext uri="{FF2B5EF4-FFF2-40B4-BE49-F238E27FC236}">
                <a16:creationId xmlns:a16="http://schemas.microsoft.com/office/drawing/2014/main" id="{42319B08-F83A-B04A-E70C-F0266C98D87A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162" tIns="46081" rIns="92162" bIns="46081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 b="0">
                <a:latin typeface="Arial" charset="0"/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18788" name="Rectangle 4">
            <a:extLst>
              <a:ext uri="{FF2B5EF4-FFF2-40B4-BE49-F238E27FC236}">
                <a16:creationId xmlns:a16="http://schemas.microsoft.com/office/drawing/2014/main" id="{5D8D0F66-AA22-00F8-DEFE-27A314AE6C8C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48800"/>
            <a:ext cx="29718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162" tIns="46081" rIns="92162" bIns="46081" numCol="1" anchor="b" anchorCtr="0" compatLnSpc="1">
            <a:prstTxWarp prst="textNoShape">
              <a:avLst/>
            </a:prstTxWarp>
          </a:bodyPr>
          <a:lstStyle>
            <a:lvl1pPr algn="l" eaLnBrk="1" hangingPunct="1">
              <a:defRPr sz="1200" b="0">
                <a:latin typeface="Arial" charset="0"/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18789" name="Rectangle 5">
            <a:extLst>
              <a:ext uri="{FF2B5EF4-FFF2-40B4-BE49-F238E27FC236}">
                <a16:creationId xmlns:a16="http://schemas.microsoft.com/office/drawing/2014/main" id="{9EEAA59C-8932-E134-F191-537565260EE2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9448800"/>
            <a:ext cx="29718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162" tIns="46081" rIns="92162" bIns="46081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b="0"/>
            </a:lvl1pPr>
          </a:lstStyle>
          <a:p>
            <a:fld id="{2B459862-D6C0-4C0A-9555-3AAEE3763F75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1026">
            <a:extLst>
              <a:ext uri="{FF2B5EF4-FFF2-40B4-BE49-F238E27FC236}">
                <a16:creationId xmlns:a16="http://schemas.microsoft.com/office/drawing/2014/main" id="{892EBE8B-D862-D62F-6DD8-75A4023EB1C6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9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162" tIns="46081" rIns="92162" bIns="46081" numCol="1" anchor="t" anchorCtr="0" compatLnSpc="1">
            <a:prstTxWarp prst="textNoShape">
              <a:avLst/>
            </a:prstTxWarp>
          </a:bodyPr>
          <a:lstStyle>
            <a:lvl1pPr algn="l">
              <a:defRPr sz="1200" b="0">
                <a:latin typeface="Arial" charset="0"/>
                <a:ea typeface="新細明體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9395" name="Rectangle 1027">
            <a:extLst>
              <a:ext uri="{FF2B5EF4-FFF2-40B4-BE49-F238E27FC236}">
                <a16:creationId xmlns:a16="http://schemas.microsoft.com/office/drawing/2014/main" id="{9124E007-4CAA-BEAC-5787-A684CD51F03E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9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162" tIns="46081" rIns="92162" bIns="46081" numCol="1" anchor="t" anchorCtr="0" compatLnSpc="1">
            <a:prstTxWarp prst="textNoShape">
              <a:avLst/>
            </a:prstTxWarp>
          </a:bodyPr>
          <a:lstStyle>
            <a:lvl1pPr algn="r">
              <a:defRPr sz="1200" b="0">
                <a:latin typeface="Arial" charset="0"/>
                <a:ea typeface="新細明體" charset="-120"/>
              </a:defRPr>
            </a:lvl1pPr>
          </a:lstStyle>
          <a:p>
            <a:pPr>
              <a:defRPr/>
            </a:pPr>
            <a:fld id="{5152397E-F75C-4923-A927-70055109AEF3}" type="datetimeFigureOut">
              <a:rPr lang="zh-TW" altLang="en-US"/>
              <a:pPr>
                <a:defRPr/>
              </a:pPr>
              <a:t>2026/8/21</a:t>
            </a:fld>
            <a:endParaRPr lang="en-US" altLang="zh-TW"/>
          </a:p>
        </p:txBody>
      </p:sp>
      <p:sp>
        <p:nvSpPr>
          <p:cNvPr id="16388" name="Rectangle 1028">
            <a:extLst>
              <a:ext uri="{FF2B5EF4-FFF2-40B4-BE49-F238E27FC236}">
                <a16:creationId xmlns:a16="http://schemas.microsoft.com/office/drawing/2014/main" id="{45F54AB2-8E2B-109F-2702-F1D038FB7CA7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2713" y="744538"/>
            <a:ext cx="6632575" cy="3732212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59397" name="Rectangle 1029">
            <a:extLst>
              <a:ext uri="{FF2B5EF4-FFF2-40B4-BE49-F238E27FC236}">
                <a16:creationId xmlns:a16="http://schemas.microsoft.com/office/drawing/2014/main" id="{49D94361-6709-11CB-A8AD-A654201CD89E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724400"/>
            <a:ext cx="5486400" cy="4478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162" tIns="46081" rIns="92162" bIns="4608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noProof="0"/>
              <a:t>按一下以編輯母片</a:t>
            </a:r>
          </a:p>
          <a:p>
            <a:pPr lvl="1"/>
            <a:r>
              <a:rPr lang="zh-TW" altLang="en-US" noProof="0"/>
              <a:t>第二層</a:t>
            </a:r>
          </a:p>
          <a:p>
            <a:pPr lvl="2"/>
            <a:r>
              <a:rPr lang="zh-TW" altLang="en-US" noProof="0"/>
              <a:t>第三層</a:t>
            </a:r>
          </a:p>
          <a:p>
            <a:pPr lvl="3"/>
            <a:r>
              <a:rPr lang="zh-TW" altLang="en-US" noProof="0"/>
              <a:t>第四層</a:t>
            </a:r>
          </a:p>
          <a:p>
            <a:pPr lvl="4"/>
            <a:r>
              <a:rPr lang="zh-TW" altLang="en-US" noProof="0"/>
              <a:t>第五層</a:t>
            </a:r>
          </a:p>
        </p:txBody>
      </p:sp>
      <p:sp>
        <p:nvSpPr>
          <p:cNvPr id="59398" name="Rectangle 1030">
            <a:extLst>
              <a:ext uri="{FF2B5EF4-FFF2-40B4-BE49-F238E27FC236}">
                <a16:creationId xmlns:a16="http://schemas.microsoft.com/office/drawing/2014/main" id="{86319C95-D254-6E57-3C3A-020FD247200E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48800"/>
            <a:ext cx="2971800" cy="49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162" tIns="46081" rIns="92162" bIns="46081" numCol="1" anchor="b" anchorCtr="0" compatLnSpc="1">
            <a:prstTxWarp prst="textNoShape">
              <a:avLst/>
            </a:prstTxWarp>
          </a:bodyPr>
          <a:lstStyle>
            <a:lvl1pPr algn="l">
              <a:defRPr sz="1200" b="0">
                <a:latin typeface="Arial" charset="0"/>
                <a:ea typeface="新細明體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9399" name="Rectangle 1031">
            <a:extLst>
              <a:ext uri="{FF2B5EF4-FFF2-40B4-BE49-F238E27FC236}">
                <a16:creationId xmlns:a16="http://schemas.microsoft.com/office/drawing/2014/main" id="{93E81590-A8C1-E594-8BAA-76A80722569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9448800"/>
            <a:ext cx="2971800" cy="49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162" tIns="46081" rIns="92162" bIns="46081" numCol="1" anchor="b" anchorCtr="0" compatLnSpc="1">
            <a:prstTxWarp prst="textNoShape">
              <a:avLst/>
            </a:prstTxWarp>
          </a:bodyPr>
          <a:lstStyle>
            <a:lvl1pPr algn="r">
              <a:defRPr sz="1200" b="0"/>
            </a:lvl1pPr>
          </a:lstStyle>
          <a:p>
            <a:fld id="{677CF2EF-6053-45E8-A464-1EF992B33D8A}" type="slidenum">
              <a:rPr lang="zh-TW" altLang="en-US"/>
              <a:pPr/>
              <a:t>‹#›</a:t>
            </a:fld>
            <a:endParaRPr lang="en-US" altLang="zh-TW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新細明體" charset="-120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新細明體" charset="-120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新細明體" charset="-120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新細明體" charset="-120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新細明體" charset="-120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>
            <a:extLst>
              <a:ext uri="{FF2B5EF4-FFF2-40B4-BE49-F238E27FC236}">
                <a16:creationId xmlns:a16="http://schemas.microsoft.com/office/drawing/2014/main" id="{94E478A6-ACB4-CD8C-9C34-7F79242BFBC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11" name="Rectangle 3">
            <a:extLst>
              <a:ext uri="{FF2B5EF4-FFF2-40B4-BE49-F238E27FC236}">
                <a16:creationId xmlns:a16="http://schemas.microsoft.com/office/drawing/2014/main" id="{A2134324-DE89-E688-4EDD-E7C26FA1E40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zh-TW" altLang="en-US">
              <a:ea typeface="新細明體" panose="02020500000000000000" pitchFamily="18" charset="-12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>
            <a:extLst>
              <a:ext uri="{FF2B5EF4-FFF2-40B4-BE49-F238E27FC236}">
                <a16:creationId xmlns:a16="http://schemas.microsoft.com/office/drawing/2014/main" id="{8B1F1E23-02B8-3B2D-C4C1-EDBEB4DAE3C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435" name="Rectangle 3">
            <a:extLst>
              <a:ext uri="{FF2B5EF4-FFF2-40B4-BE49-F238E27FC236}">
                <a16:creationId xmlns:a16="http://schemas.microsoft.com/office/drawing/2014/main" id="{BA690FAA-8D20-4F64-8EF0-2D580CEB7EE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zh-TW" altLang="en-US">
              <a:ea typeface="新細明體" panose="02020500000000000000" pitchFamily="18" charset="-12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>
            <a:extLst>
              <a:ext uri="{FF2B5EF4-FFF2-40B4-BE49-F238E27FC236}">
                <a16:creationId xmlns:a16="http://schemas.microsoft.com/office/drawing/2014/main" id="{2297E4CE-ADC2-409E-2252-EA50B4165FA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459" name="Rectangle 3">
            <a:extLst>
              <a:ext uri="{FF2B5EF4-FFF2-40B4-BE49-F238E27FC236}">
                <a16:creationId xmlns:a16="http://schemas.microsoft.com/office/drawing/2014/main" id="{80F8C7E7-9198-2BA8-8F69-0695BD86B6D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zh-TW" altLang="en-US">
              <a:ea typeface="新細明體" panose="02020500000000000000" pitchFamily="18" charset="-12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>
            <a:extLst>
              <a:ext uri="{FF2B5EF4-FFF2-40B4-BE49-F238E27FC236}">
                <a16:creationId xmlns:a16="http://schemas.microsoft.com/office/drawing/2014/main" id="{D17B7047-4837-D210-4765-A6D404C575D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3" name="Rectangle 3">
            <a:extLst>
              <a:ext uri="{FF2B5EF4-FFF2-40B4-BE49-F238E27FC236}">
                <a16:creationId xmlns:a16="http://schemas.microsoft.com/office/drawing/2014/main" id="{CF27463A-7961-36C8-E37F-5E72CDCC0F5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zh-TW" altLang="en-US">
              <a:ea typeface="新細明體" panose="02020500000000000000" pitchFamily="18" charset="-12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>
            <a:extLst>
              <a:ext uri="{FF2B5EF4-FFF2-40B4-BE49-F238E27FC236}">
                <a16:creationId xmlns:a16="http://schemas.microsoft.com/office/drawing/2014/main" id="{025B9C56-0EE2-76D3-8027-01CA8B97B9D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507" name="Rectangle 3">
            <a:extLst>
              <a:ext uri="{FF2B5EF4-FFF2-40B4-BE49-F238E27FC236}">
                <a16:creationId xmlns:a16="http://schemas.microsoft.com/office/drawing/2014/main" id="{E2461058-D0A7-DADA-228D-6693CC91D59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zh-TW" altLang="en-US">
              <a:ea typeface="新細明體" panose="02020500000000000000" pitchFamily="18" charset="-12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Rectangle 45">
            <a:extLst>
              <a:ext uri="{FF2B5EF4-FFF2-40B4-BE49-F238E27FC236}">
                <a16:creationId xmlns:a16="http://schemas.microsoft.com/office/drawing/2014/main" id="{F1B24769-A012-9538-6F68-FC39C56D0E6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236951-ABCA-42BD-9099-2700DBE1526D}" type="datetime1">
              <a:rPr lang="zh-TW" altLang="en-US"/>
              <a:pPr>
                <a:defRPr/>
              </a:pPr>
              <a:t>2026/8/21</a:t>
            </a:fld>
            <a:endParaRPr lang="en-US" altLang="zh-TW"/>
          </a:p>
        </p:txBody>
      </p:sp>
      <p:sp>
        <p:nvSpPr>
          <p:cNvPr id="5" name="Rectangle 46">
            <a:extLst>
              <a:ext uri="{FF2B5EF4-FFF2-40B4-BE49-F238E27FC236}">
                <a16:creationId xmlns:a16="http://schemas.microsoft.com/office/drawing/2014/main" id="{CD15ED20-B7CD-D496-DFFB-73B9FD1A860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Rectangle 47">
            <a:extLst>
              <a:ext uri="{FF2B5EF4-FFF2-40B4-BE49-F238E27FC236}">
                <a16:creationId xmlns:a16="http://schemas.microsoft.com/office/drawing/2014/main" id="{C8839CA9-5925-925B-360D-A41E89EBC73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38244EC-9512-40A8-95F8-9820156202D5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7365497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Rectangle 45">
            <a:extLst>
              <a:ext uri="{FF2B5EF4-FFF2-40B4-BE49-F238E27FC236}">
                <a16:creationId xmlns:a16="http://schemas.microsoft.com/office/drawing/2014/main" id="{D84B91FD-9125-2CB6-743C-A83F1C036AA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E9E3EA-E00F-4BBB-9E2F-85AC2DA94586}" type="datetime1">
              <a:rPr lang="zh-TW" altLang="en-US"/>
              <a:pPr>
                <a:defRPr/>
              </a:pPr>
              <a:t>2026/8/21</a:t>
            </a:fld>
            <a:endParaRPr lang="en-US" altLang="zh-TW"/>
          </a:p>
        </p:txBody>
      </p:sp>
      <p:sp>
        <p:nvSpPr>
          <p:cNvPr id="5" name="Rectangle 46">
            <a:extLst>
              <a:ext uri="{FF2B5EF4-FFF2-40B4-BE49-F238E27FC236}">
                <a16:creationId xmlns:a16="http://schemas.microsoft.com/office/drawing/2014/main" id="{FAAD42D2-E6B9-DA66-ED93-48A445CFD68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Rectangle 47">
            <a:extLst>
              <a:ext uri="{FF2B5EF4-FFF2-40B4-BE49-F238E27FC236}">
                <a16:creationId xmlns:a16="http://schemas.microsoft.com/office/drawing/2014/main" id="{2EF5BF6E-74F6-CE2C-C719-06232FD27DB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123654C-AD3E-4A91-9358-34D4B7DD806B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7931099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Rectangle 45">
            <a:extLst>
              <a:ext uri="{FF2B5EF4-FFF2-40B4-BE49-F238E27FC236}">
                <a16:creationId xmlns:a16="http://schemas.microsoft.com/office/drawing/2014/main" id="{9F2BEE02-CB43-9F38-2EDB-E409526911E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E0034F-3A03-4522-AFFA-FE3D01F5F477}" type="datetime1">
              <a:rPr lang="zh-TW" altLang="en-US"/>
              <a:pPr>
                <a:defRPr/>
              </a:pPr>
              <a:t>2026/8/21</a:t>
            </a:fld>
            <a:endParaRPr lang="en-US" altLang="zh-TW"/>
          </a:p>
        </p:txBody>
      </p:sp>
      <p:sp>
        <p:nvSpPr>
          <p:cNvPr id="5" name="Rectangle 46">
            <a:extLst>
              <a:ext uri="{FF2B5EF4-FFF2-40B4-BE49-F238E27FC236}">
                <a16:creationId xmlns:a16="http://schemas.microsoft.com/office/drawing/2014/main" id="{C2805AC9-835B-3831-C3F5-13B96F076D9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Rectangle 47">
            <a:extLst>
              <a:ext uri="{FF2B5EF4-FFF2-40B4-BE49-F238E27FC236}">
                <a16:creationId xmlns:a16="http://schemas.microsoft.com/office/drawing/2014/main" id="{23C2DC43-28C9-CEE5-DF48-5826D4D8C90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0F58F8B-EE0D-4BD6-87E8-80571044E1FD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4205364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609601" y="1439864"/>
            <a:ext cx="5473700" cy="47577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286501" y="1439864"/>
            <a:ext cx="5475817" cy="47577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Rectangle 45">
            <a:extLst>
              <a:ext uri="{FF2B5EF4-FFF2-40B4-BE49-F238E27FC236}">
                <a16:creationId xmlns:a16="http://schemas.microsoft.com/office/drawing/2014/main" id="{E3551C6E-E869-7618-95C2-BB9C978FBB2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C39E4F-7AA2-424D-ACBD-B25B8A2CB1C4}" type="datetime1">
              <a:rPr lang="zh-TW" altLang="en-US"/>
              <a:pPr>
                <a:defRPr/>
              </a:pPr>
              <a:t>2026/8/21</a:t>
            </a:fld>
            <a:endParaRPr lang="en-US" altLang="zh-TW"/>
          </a:p>
        </p:txBody>
      </p:sp>
      <p:sp>
        <p:nvSpPr>
          <p:cNvPr id="6" name="Rectangle 46">
            <a:extLst>
              <a:ext uri="{FF2B5EF4-FFF2-40B4-BE49-F238E27FC236}">
                <a16:creationId xmlns:a16="http://schemas.microsoft.com/office/drawing/2014/main" id="{3A07FA71-2EFB-14EA-DFF7-A5936526A3D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Rectangle 47">
            <a:extLst>
              <a:ext uri="{FF2B5EF4-FFF2-40B4-BE49-F238E27FC236}">
                <a16:creationId xmlns:a16="http://schemas.microsoft.com/office/drawing/2014/main" id="{9E1F694B-8244-954E-90E9-30C7152DEDD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7CC8A78-87B5-4D38-BC49-069837CF4E7D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6898825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Rectangle 45">
            <a:extLst>
              <a:ext uri="{FF2B5EF4-FFF2-40B4-BE49-F238E27FC236}">
                <a16:creationId xmlns:a16="http://schemas.microsoft.com/office/drawing/2014/main" id="{F758A89B-0E58-8A18-9BAD-4BBD60B2053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E999A9-A98F-422F-949A-E96D7C0E2383}" type="datetime1">
              <a:rPr lang="zh-TW" altLang="en-US"/>
              <a:pPr>
                <a:defRPr/>
              </a:pPr>
              <a:t>2026/8/21</a:t>
            </a:fld>
            <a:endParaRPr lang="en-US" altLang="zh-TW"/>
          </a:p>
        </p:txBody>
      </p:sp>
      <p:sp>
        <p:nvSpPr>
          <p:cNvPr id="8" name="Rectangle 46">
            <a:extLst>
              <a:ext uri="{FF2B5EF4-FFF2-40B4-BE49-F238E27FC236}">
                <a16:creationId xmlns:a16="http://schemas.microsoft.com/office/drawing/2014/main" id="{3152D332-A0F7-4E83-F8C8-E156FF5D83E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9" name="Rectangle 47">
            <a:extLst>
              <a:ext uri="{FF2B5EF4-FFF2-40B4-BE49-F238E27FC236}">
                <a16:creationId xmlns:a16="http://schemas.microsoft.com/office/drawing/2014/main" id="{0D8898FC-607C-1B56-5D0B-5ACEF06C720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432A6C0-A498-4BE6-9C20-E6160048542E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569720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Rectangle 45">
            <a:extLst>
              <a:ext uri="{FF2B5EF4-FFF2-40B4-BE49-F238E27FC236}">
                <a16:creationId xmlns:a16="http://schemas.microsoft.com/office/drawing/2014/main" id="{D6826E52-3A25-FEC8-C89D-8647FA727E6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02ADDD-A46A-4B56-AE0C-7AD67FF6C3F6}" type="datetime1">
              <a:rPr lang="zh-TW" altLang="en-US"/>
              <a:pPr>
                <a:defRPr/>
              </a:pPr>
              <a:t>2026/8/21</a:t>
            </a:fld>
            <a:endParaRPr lang="en-US" altLang="zh-TW"/>
          </a:p>
        </p:txBody>
      </p:sp>
      <p:sp>
        <p:nvSpPr>
          <p:cNvPr id="4" name="Rectangle 46">
            <a:extLst>
              <a:ext uri="{FF2B5EF4-FFF2-40B4-BE49-F238E27FC236}">
                <a16:creationId xmlns:a16="http://schemas.microsoft.com/office/drawing/2014/main" id="{CC766475-757B-AE36-015C-3E733C3344F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Rectangle 47">
            <a:extLst>
              <a:ext uri="{FF2B5EF4-FFF2-40B4-BE49-F238E27FC236}">
                <a16:creationId xmlns:a16="http://schemas.microsoft.com/office/drawing/2014/main" id="{706A3A9B-7078-1638-A2C2-41B89095735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F232160-F0B7-4F49-97A2-28D0A3E2B0AD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416974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5">
            <a:extLst>
              <a:ext uri="{FF2B5EF4-FFF2-40B4-BE49-F238E27FC236}">
                <a16:creationId xmlns:a16="http://schemas.microsoft.com/office/drawing/2014/main" id="{2B46461D-1C63-36C4-22A9-EA1156852CA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4EBA58-9F10-4895-A161-89972B4FB61D}" type="datetime1">
              <a:rPr lang="zh-TW" altLang="en-US"/>
              <a:pPr>
                <a:defRPr/>
              </a:pPr>
              <a:t>2026/8/21</a:t>
            </a:fld>
            <a:endParaRPr lang="en-US" altLang="zh-TW"/>
          </a:p>
        </p:txBody>
      </p:sp>
      <p:sp>
        <p:nvSpPr>
          <p:cNvPr id="3" name="Rectangle 46">
            <a:extLst>
              <a:ext uri="{FF2B5EF4-FFF2-40B4-BE49-F238E27FC236}">
                <a16:creationId xmlns:a16="http://schemas.microsoft.com/office/drawing/2014/main" id="{0D38D4AA-28F7-BFC1-7A29-2DCB622D7E8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4" name="Rectangle 47">
            <a:extLst>
              <a:ext uri="{FF2B5EF4-FFF2-40B4-BE49-F238E27FC236}">
                <a16:creationId xmlns:a16="http://schemas.microsoft.com/office/drawing/2014/main" id="{2FCEB0A9-441E-B1BC-9275-884632B8D45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BBC5A62-1867-4511-93B3-CE924FD3B7EF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8902198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訂版面配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Rectangle 45">
            <a:extLst>
              <a:ext uri="{FF2B5EF4-FFF2-40B4-BE49-F238E27FC236}">
                <a16:creationId xmlns:a16="http://schemas.microsoft.com/office/drawing/2014/main" id="{D37DD80C-DDAE-DC99-8A20-4579570B542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8BEC9B-8444-4C4F-AA6F-DD5CEF63FBF2}" type="datetime1">
              <a:rPr lang="zh-TW" altLang="en-US"/>
              <a:pPr>
                <a:defRPr/>
              </a:pPr>
              <a:t>2026/8/21</a:t>
            </a:fld>
            <a:endParaRPr lang="en-US" altLang="zh-TW"/>
          </a:p>
        </p:txBody>
      </p:sp>
      <p:sp>
        <p:nvSpPr>
          <p:cNvPr id="4" name="Rectangle 46">
            <a:extLst>
              <a:ext uri="{FF2B5EF4-FFF2-40B4-BE49-F238E27FC236}">
                <a16:creationId xmlns:a16="http://schemas.microsoft.com/office/drawing/2014/main" id="{C889C832-38DA-6E22-841F-67C07942C5E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Rectangle 47">
            <a:extLst>
              <a:ext uri="{FF2B5EF4-FFF2-40B4-BE49-F238E27FC236}">
                <a16:creationId xmlns:a16="http://schemas.microsoft.com/office/drawing/2014/main" id="{EF2D3A0E-E731-5F26-4980-2EE87BA54A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2ECB30-4839-48BB-8C86-289BE177086E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83073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2" name="Rectangle 45">
            <a:extLst>
              <a:ext uri="{FF2B5EF4-FFF2-40B4-BE49-F238E27FC236}">
                <a16:creationId xmlns:a16="http://schemas.microsoft.com/office/drawing/2014/main" id="{476BDBDF-4517-2E66-3BB3-B2A140121CF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742EB2-9F72-43C4-8B8B-AC37111220CB}" type="datetime1">
              <a:rPr lang="zh-TW" altLang="en-US"/>
              <a:pPr>
                <a:defRPr/>
              </a:pPr>
              <a:t>2026/8/21</a:t>
            </a:fld>
            <a:endParaRPr lang="en-US" altLang="zh-TW"/>
          </a:p>
        </p:txBody>
      </p:sp>
      <p:sp>
        <p:nvSpPr>
          <p:cNvPr id="5" name="Rectangle 46">
            <a:extLst>
              <a:ext uri="{FF2B5EF4-FFF2-40B4-BE49-F238E27FC236}">
                <a16:creationId xmlns:a16="http://schemas.microsoft.com/office/drawing/2014/main" id="{8BD39E2B-865D-4E16-BA98-F809E0F3DA8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Rectangle 47">
            <a:extLst>
              <a:ext uri="{FF2B5EF4-FFF2-40B4-BE49-F238E27FC236}">
                <a16:creationId xmlns:a16="http://schemas.microsoft.com/office/drawing/2014/main" id="{3B9A5D11-5460-7891-AD2D-820A79A2F8A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803909E-686A-4006-B426-6A7D17C628B1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6972644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Rectangle 45">
            <a:extLst>
              <a:ext uri="{FF2B5EF4-FFF2-40B4-BE49-F238E27FC236}">
                <a16:creationId xmlns:a16="http://schemas.microsoft.com/office/drawing/2014/main" id="{94B03780-6AF6-6173-11A8-7AE719ADCB12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0BDC7A-C1DC-436E-A522-5B4317E2A8E0}" type="datetime1">
              <a:rPr lang="zh-TW" altLang="en-US"/>
              <a:pPr>
                <a:defRPr/>
              </a:pPr>
              <a:t>2026/8/21</a:t>
            </a:fld>
            <a:endParaRPr lang="en-US" altLang="zh-TW"/>
          </a:p>
        </p:txBody>
      </p:sp>
      <p:sp>
        <p:nvSpPr>
          <p:cNvPr id="6" name="Rectangle 46">
            <a:extLst>
              <a:ext uri="{FF2B5EF4-FFF2-40B4-BE49-F238E27FC236}">
                <a16:creationId xmlns:a16="http://schemas.microsoft.com/office/drawing/2014/main" id="{ED7DD822-B3B4-59CD-6261-3B6B145E527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Rectangle 47">
            <a:extLst>
              <a:ext uri="{FF2B5EF4-FFF2-40B4-BE49-F238E27FC236}">
                <a16:creationId xmlns:a16="http://schemas.microsoft.com/office/drawing/2014/main" id="{4F97FAD7-B76B-8D32-2D61-C2BAEE6C2FE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B294C17-5E88-4203-B0BF-5EDE2F219A1C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9549040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Rectangle 45">
            <a:extLst>
              <a:ext uri="{FF2B5EF4-FFF2-40B4-BE49-F238E27FC236}">
                <a16:creationId xmlns:a16="http://schemas.microsoft.com/office/drawing/2014/main" id="{0EDD04AE-54A2-D1F5-AA76-24521242B2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6E8709-E756-487B-B321-311AF54534BA}" type="datetime1">
              <a:rPr lang="zh-TW" altLang="en-US"/>
              <a:pPr>
                <a:defRPr/>
              </a:pPr>
              <a:t>2026/8/21</a:t>
            </a:fld>
            <a:endParaRPr lang="en-US" altLang="zh-TW"/>
          </a:p>
        </p:txBody>
      </p:sp>
      <p:sp>
        <p:nvSpPr>
          <p:cNvPr id="5" name="Rectangle 46">
            <a:extLst>
              <a:ext uri="{FF2B5EF4-FFF2-40B4-BE49-F238E27FC236}">
                <a16:creationId xmlns:a16="http://schemas.microsoft.com/office/drawing/2014/main" id="{7A64D732-1F8C-FA5A-3979-624715BB8F0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Rectangle 47">
            <a:extLst>
              <a:ext uri="{FF2B5EF4-FFF2-40B4-BE49-F238E27FC236}">
                <a16:creationId xmlns:a16="http://schemas.microsoft.com/office/drawing/2014/main" id="{B20F793D-7068-7AC5-59B4-0456EA00223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B8EAEAB-C973-47A9-A761-22D931E43D00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85183763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8972551" y="0"/>
            <a:ext cx="2789767" cy="6197600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601134" y="0"/>
            <a:ext cx="8168217" cy="6197600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Rectangle 45">
            <a:extLst>
              <a:ext uri="{FF2B5EF4-FFF2-40B4-BE49-F238E27FC236}">
                <a16:creationId xmlns:a16="http://schemas.microsoft.com/office/drawing/2014/main" id="{110EE279-6A95-28D3-FD02-28B6B3ED3FF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01A09E-A6C2-4DF8-BEC1-17980C3B62BA}" type="datetime1">
              <a:rPr lang="zh-TW" altLang="en-US"/>
              <a:pPr>
                <a:defRPr/>
              </a:pPr>
              <a:t>2026/8/21</a:t>
            </a:fld>
            <a:endParaRPr lang="en-US" altLang="zh-TW"/>
          </a:p>
        </p:txBody>
      </p:sp>
      <p:sp>
        <p:nvSpPr>
          <p:cNvPr id="5" name="Rectangle 46">
            <a:extLst>
              <a:ext uri="{FF2B5EF4-FFF2-40B4-BE49-F238E27FC236}">
                <a16:creationId xmlns:a16="http://schemas.microsoft.com/office/drawing/2014/main" id="{4A7E1944-4D25-9575-F41B-A7561EFACA6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Rectangle 47">
            <a:extLst>
              <a:ext uri="{FF2B5EF4-FFF2-40B4-BE49-F238E27FC236}">
                <a16:creationId xmlns:a16="http://schemas.microsoft.com/office/drawing/2014/main" id="{60321EB0-D81F-6689-51BA-D89E4905E53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1903D12-E4B8-4785-BEC6-A145B84C9668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12638985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標題及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01133" y="0"/>
            <a:ext cx="11159067" cy="1206500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表格版面配置區 2"/>
          <p:cNvSpPr>
            <a:spLocks noGrp="1"/>
          </p:cNvSpPr>
          <p:nvPr>
            <p:ph type="tbl" idx="1"/>
          </p:nvPr>
        </p:nvSpPr>
        <p:spPr>
          <a:xfrm>
            <a:off x="609600" y="1439864"/>
            <a:ext cx="11152717" cy="4757737"/>
          </a:xfrm>
        </p:spPr>
        <p:txBody>
          <a:bodyPr/>
          <a:lstStyle/>
          <a:p>
            <a:pPr lvl="0"/>
            <a:endParaRPr lang="zh-TW" altLang="en-US" noProof="0"/>
          </a:p>
        </p:txBody>
      </p:sp>
      <p:sp>
        <p:nvSpPr>
          <p:cNvPr id="4" name="Rectangle 45">
            <a:extLst>
              <a:ext uri="{FF2B5EF4-FFF2-40B4-BE49-F238E27FC236}">
                <a16:creationId xmlns:a16="http://schemas.microsoft.com/office/drawing/2014/main" id="{DAC323BB-B177-424F-C999-84EC1864330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FFED98-B8A1-4EAA-8FC4-67E3C45D32EB}" type="datetime1">
              <a:rPr lang="zh-TW" altLang="en-US"/>
              <a:pPr>
                <a:defRPr/>
              </a:pPr>
              <a:t>2026/8/21</a:t>
            </a:fld>
            <a:endParaRPr lang="en-US" altLang="zh-TW"/>
          </a:p>
        </p:txBody>
      </p:sp>
      <p:sp>
        <p:nvSpPr>
          <p:cNvPr id="5" name="Rectangle 46">
            <a:extLst>
              <a:ext uri="{FF2B5EF4-FFF2-40B4-BE49-F238E27FC236}">
                <a16:creationId xmlns:a16="http://schemas.microsoft.com/office/drawing/2014/main" id="{574E09B4-AA0C-247C-4085-AA029994F7E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Rectangle 47">
            <a:extLst>
              <a:ext uri="{FF2B5EF4-FFF2-40B4-BE49-F238E27FC236}">
                <a16:creationId xmlns:a16="http://schemas.microsoft.com/office/drawing/2014/main" id="{FEC58E49-2D5C-563F-6B31-AE3455D44ED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5C3B80A-48D5-4E37-8685-23F547544E1C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5475301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Rectangle 23">
            <a:extLst>
              <a:ext uri="{FF2B5EF4-FFF2-40B4-BE49-F238E27FC236}">
                <a16:creationId xmlns:a16="http://schemas.microsoft.com/office/drawing/2014/main" id="{4CB18E08-3D76-2468-40E4-7E4D4A6ADB4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4F4B5B-33F1-48B2-B295-940042DE783A}" type="datetime1">
              <a:rPr lang="zh-TW" altLang="en-US"/>
              <a:pPr>
                <a:defRPr/>
              </a:pPr>
              <a:t>2026/8/21</a:t>
            </a:fld>
            <a:endParaRPr lang="en-US" altLang="zh-TW"/>
          </a:p>
        </p:txBody>
      </p:sp>
      <p:sp>
        <p:nvSpPr>
          <p:cNvPr id="5" name="Rectangle 24">
            <a:extLst>
              <a:ext uri="{FF2B5EF4-FFF2-40B4-BE49-F238E27FC236}">
                <a16:creationId xmlns:a16="http://schemas.microsoft.com/office/drawing/2014/main" id="{042A6470-D61D-A75C-0B0A-C254E72B8D9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Rectangle 25">
            <a:extLst>
              <a:ext uri="{FF2B5EF4-FFF2-40B4-BE49-F238E27FC236}">
                <a16:creationId xmlns:a16="http://schemas.microsoft.com/office/drawing/2014/main" id="{0E7C41A5-D179-C5C5-EE1E-95D70292778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F4346E5-6EB7-49E9-83CF-C79402588C1F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07178549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Rectangle 23">
            <a:extLst>
              <a:ext uri="{FF2B5EF4-FFF2-40B4-BE49-F238E27FC236}">
                <a16:creationId xmlns:a16="http://schemas.microsoft.com/office/drawing/2014/main" id="{8E0EFB56-503D-2BEA-C675-A11D6F41F02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C2A2E9-D727-40B4-967F-998CD670540D}" type="datetime1">
              <a:rPr lang="zh-TW" altLang="en-US"/>
              <a:pPr>
                <a:defRPr/>
              </a:pPr>
              <a:t>2026/8/21</a:t>
            </a:fld>
            <a:endParaRPr lang="en-US" altLang="zh-TW"/>
          </a:p>
        </p:txBody>
      </p:sp>
      <p:sp>
        <p:nvSpPr>
          <p:cNvPr id="5" name="Rectangle 24">
            <a:extLst>
              <a:ext uri="{FF2B5EF4-FFF2-40B4-BE49-F238E27FC236}">
                <a16:creationId xmlns:a16="http://schemas.microsoft.com/office/drawing/2014/main" id="{13CCDF90-7821-ACDF-BA25-093EDD631C1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Rectangle 25">
            <a:extLst>
              <a:ext uri="{FF2B5EF4-FFF2-40B4-BE49-F238E27FC236}">
                <a16:creationId xmlns:a16="http://schemas.microsoft.com/office/drawing/2014/main" id="{487B2914-5466-AA9C-A357-B5DE8705DFE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1F120B2-8918-404D-AAC3-8908C4ADC009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68780001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Rectangle 23">
            <a:extLst>
              <a:ext uri="{FF2B5EF4-FFF2-40B4-BE49-F238E27FC236}">
                <a16:creationId xmlns:a16="http://schemas.microsoft.com/office/drawing/2014/main" id="{64390300-A8A7-659E-33B7-23F01EB1E7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19B9C-E2D1-4DE8-83E5-4E90E009DAC2}" type="datetime1">
              <a:rPr lang="zh-TW" altLang="en-US"/>
              <a:pPr>
                <a:defRPr/>
              </a:pPr>
              <a:t>2026/8/21</a:t>
            </a:fld>
            <a:endParaRPr lang="en-US" altLang="zh-TW"/>
          </a:p>
        </p:txBody>
      </p:sp>
      <p:sp>
        <p:nvSpPr>
          <p:cNvPr id="5" name="Rectangle 24">
            <a:extLst>
              <a:ext uri="{FF2B5EF4-FFF2-40B4-BE49-F238E27FC236}">
                <a16:creationId xmlns:a16="http://schemas.microsoft.com/office/drawing/2014/main" id="{351472A8-5E32-4249-A9E5-DAEF639AFE6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Rectangle 25">
            <a:extLst>
              <a:ext uri="{FF2B5EF4-FFF2-40B4-BE49-F238E27FC236}">
                <a16:creationId xmlns:a16="http://schemas.microsoft.com/office/drawing/2014/main" id="{9D3F493E-225D-DFBA-4C90-088C3BED748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764BCC7-CDAF-455D-BE32-5A4194A847B7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68057495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609601" y="1439864"/>
            <a:ext cx="5473700" cy="47577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286501" y="1439864"/>
            <a:ext cx="5475817" cy="47577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Rectangle 23">
            <a:extLst>
              <a:ext uri="{FF2B5EF4-FFF2-40B4-BE49-F238E27FC236}">
                <a16:creationId xmlns:a16="http://schemas.microsoft.com/office/drawing/2014/main" id="{35D5A0B4-6C11-C764-A84D-07166A99DD8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F2BD86-DE98-4016-8287-21BD02BA666F}" type="datetime1">
              <a:rPr lang="zh-TW" altLang="en-US"/>
              <a:pPr>
                <a:defRPr/>
              </a:pPr>
              <a:t>2026/8/21</a:t>
            </a:fld>
            <a:endParaRPr lang="en-US" altLang="zh-TW"/>
          </a:p>
        </p:txBody>
      </p:sp>
      <p:sp>
        <p:nvSpPr>
          <p:cNvPr id="6" name="Rectangle 24">
            <a:extLst>
              <a:ext uri="{FF2B5EF4-FFF2-40B4-BE49-F238E27FC236}">
                <a16:creationId xmlns:a16="http://schemas.microsoft.com/office/drawing/2014/main" id="{25E31B2C-03E2-D75B-09D2-BCDC2B1535D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Rectangle 25">
            <a:extLst>
              <a:ext uri="{FF2B5EF4-FFF2-40B4-BE49-F238E27FC236}">
                <a16:creationId xmlns:a16="http://schemas.microsoft.com/office/drawing/2014/main" id="{DBCB1D70-CA39-4E80-05D4-997C99E6050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FCDC9C3-0281-4EFC-A147-129F806471A3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05037133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Rectangle 23">
            <a:extLst>
              <a:ext uri="{FF2B5EF4-FFF2-40B4-BE49-F238E27FC236}">
                <a16:creationId xmlns:a16="http://schemas.microsoft.com/office/drawing/2014/main" id="{892F1C1F-BD53-002B-D943-A67C98F7009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F119AC-E3A4-4DDF-BC75-DD9E08D870D7}" type="datetime1">
              <a:rPr lang="zh-TW" altLang="en-US"/>
              <a:pPr>
                <a:defRPr/>
              </a:pPr>
              <a:t>2026/8/21</a:t>
            </a:fld>
            <a:endParaRPr lang="en-US" altLang="zh-TW"/>
          </a:p>
        </p:txBody>
      </p:sp>
      <p:sp>
        <p:nvSpPr>
          <p:cNvPr id="8" name="Rectangle 24">
            <a:extLst>
              <a:ext uri="{FF2B5EF4-FFF2-40B4-BE49-F238E27FC236}">
                <a16:creationId xmlns:a16="http://schemas.microsoft.com/office/drawing/2014/main" id="{A96AEBA7-2844-7038-1A05-730A817FEE8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9" name="Rectangle 25">
            <a:extLst>
              <a:ext uri="{FF2B5EF4-FFF2-40B4-BE49-F238E27FC236}">
                <a16:creationId xmlns:a16="http://schemas.microsoft.com/office/drawing/2014/main" id="{652D7334-77EE-BAD1-5A19-5B53F12E2EA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10FB405-8434-4886-ADF3-E5C018A5D766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07899415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Rectangle 23">
            <a:extLst>
              <a:ext uri="{FF2B5EF4-FFF2-40B4-BE49-F238E27FC236}">
                <a16:creationId xmlns:a16="http://schemas.microsoft.com/office/drawing/2014/main" id="{1821C6D7-29B9-FCAC-A9A2-1355C6D39C82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5A87D7-25AF-4693-834A-2D2187879B56}" type="datetime1">
              <a:rPr lang="zh-TW" altLang="en-US"/>
              <a:pPr>
                <a:defRPr/>
              </a:pPr>
              <a:t>2026/8/21</a:t>
            </a:fld>
            <a:endParaRPr lang="en-US" altLang="zh-TW"/>
          </a:p>
        </p:txBody>
      </p:sp>
      <p:sp>
        <p:nvSpPr>
          <p:cNvPr id="4" name="Rectangle 24">
            <a:extLst>
              <a:ext uri="{FF2B5EF4-FFF2-40B4-BE49-F238E27FC236}">
                <a16:creationId xmlns:a16="http://schemas.microsoft.com/office/drawing/2014/main" id="{B454D10F-453F-CE70-E0D1-610976A1A61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Rectangle 25">
            <a:extLst>
              <a:ext uri="{FF2B5EF4-FFF2-40B4-BE49-F238E27FC236}">
                <a16:creationId xmlns:a16="http://schemas.microsoft.com/office/drawing/2014/main" id="{80CD7A17-A375-46DE-020D-14078D89D7F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4A543E8-4631-493C-8252-2F87EF4C506D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56974199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3">
            <a:extLst>
              <a:ext uri="{FF2B5EF4-FFF2-40B4-BE49-F238E27FC236}">
                <a16:creationId xmlns:a16="http://schemas.microsoft.com/office/drawing/2014/main" id="{9547E8C9-3AB6-8D95-506A-2F9FFD62819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33DB4B-9683-4760-8BBC-33CBE87ADAC9}" type="datetime1">
              <a:rPr lang="zh-TW" altLang="en-US"/>
              <a:pPr>
                <a:defRPr/>
              </a:pPr>
              <a:t>2026/8/21</a:t>
            </a:fld>
            <a:endParaRPr lang="en-US" altLang="zh-TW"/>
          </a:p>
        </p:txBody>
      </p:sp>
      <p:sp>
        <p:nvSpPr>
          <p:cNvPr id="3" name="Rectangle 24">
            <a:extLst>
              <a:ext uri="{FF2B5EF4-FFF2-40B4-BE49-F238E27FC236}">
                <a16:creationId xmlns:a16="http://schemas.microsoft.com/office/drawing/2014/main" id="{0AC2526B-32E0-2FB4-32CE-A6D1B435502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4" name="Rectangle 25">
            <a:extLst>
              <a:ext uri="{FF2B5EF4-FFF2-40B4-BE49-F238E27FC236}">
                <a16:creationId xmlns:a16="http://schemas.microsoft.com/office/drawing/2014/main" id="{30920FE7-8594-95FD-8497-AF8338F995B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992A94E-FDEF-4520-BCB1-3B218F5013A1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77355567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Rectangle 23">
            <a:extLst>
              <a:ext uri="{FF2B5EF4-FFF2-40B4-BE49-F238E27FC236}">
                <a16:creationId xmlns:a16="http://schemas.microsoft.com/office/drawing/2014/main" id="{3D07A11E-047A-92AA-52FB-81A5C4BF5D0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1D522D-5436-4877-A743-6D46DB9BBD10}" type="datetime1">
              <a:rPr lang="zh-TW" altLang="en-US"/>
              <a:pPr>
                <a:defRPr/>
              </a:pPr>
              <a:t>2026/8/21</a:t>
            </a:fld>
            <a:endParaRPr lang="en-US" altLang="zh-TW"/>
          </a:p>
        </p:txBody>
      </p:sp>
      <p:sp>
        <p:nvSpPr>
          <p:cNvPr id="6" name="Rectangle 24">
            <a:extLst>
              <a:ext uri="{FF2B5EF4-FFF2-40B4-BE49-F238E27FC236}">
                <a16:creationId xmlns:a16="http://schemas.microsoft.com/office/drawing/2014/main" id="{4F47B8C2-999E-85F4-3649-063F4EE7D38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Rectangle 25">
            <a:extLst>
              <a:ext uri="{FF2B5EF4-FFF2-40B4-BE49-F238E27FC236}">
                <a16:creationId xmlns:a16="http://schemas.microsoft.com/office/drawing/2014/main" id="{CB13262B-9176-813A-6A84-E67F5BE1F8C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298DD02-0942-4AFC-8C74-4F51F4A862C2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83644989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Rectangle 23">
            <a:extLst>
              <a:ext uri="{FF2B5EF4-FFF2-40B4-BE49-F238E27FC236}">
                <a16:creationId xmlns:a16="http://schemas.microsoft.com/office/drawing/2014/main" id="{2A8E647A-CB61-58E6-A4C1-CD5B65E5E562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75DD03-F337-4829-86FC-BC69ACD06BC7}" type="datetime1">
              <a:rPr lang="zh-TW" altLang="en-US"/>
              <a:pPr>
                <a:defRPr/>
              </a:pPr>
              <a:t>2026/8/21</a:t>
            </a:fld>
            <a:endParaRPr lang="en-US" altLang="zh-TW"/>
          </a:p>
        </p:txBody>
      </p:sp>
      <p:sp>
        <p:nvSpPr>
          <p:cNvPr id="6" name="Rectangle 24">
            <a:extLst>
              <a:ext uri="{FF2B5EF4-FFF2-40B4-BE49-F238E27FC236}">
                <a16:creationId xmlns:a16="http://schemas.microsoft.com/office/drawing/2014/main" id="{FA37039D-6464-242E-5355-B312B8390D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Rectangle 25">
            <a:extLst>
              <a:ext uri="{FF2B5EF4-FFF2-40B4-BE49-F238E27FC236}">
                <a16:creationId xmlns:a16="http://schemas.microsoft.com/office/drawing/2014/main" id="{D8559A7D-7E3E-84DC-2D3F-94915D8947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F5B0F51-EA82-4BEF-A1A1-FDE65A832636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66828882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Rectangle 23">
            <a:extLst>
              <a:ext uri="{FF2B5EF4-FFF2-40B4-BE49-F238E27FC236}">
                <a16:creationId xmlns:a16="http://schemas.microsoft.com/office/drawing/2014/main" id="{33EFA929-212C-1D91-B07B-FD408699706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D8313C-E011-467E-BB03-C7FE2EA2AB96}" type="datetime1">
              <a:rPr lang="zh-TW" altLang="en-US"/>
              <a:pPr>
                <a:defRPr/>
              </a:pPr>
              <a:t>2026/8/21</a:t>
            </a:fld>
            <a:endParaRPr lang="en-US" altLang="zh-TW"/>
          </a:p>
        </p:txBody>
      </p:sp>
      <p:sp>
        <p:nvSpPr>
          <p:cNvPr id="5" name="Rectangle 24">
            <a:extLst>
              <a:ext uri="{FF2B5EF4-FFF2-40B4-BE49-F238E27FC236}">
                <a16:creationId xmlns:a16="http://schemas.microsoft.com/office/drawing/2014/main" id="{A9B17F86-6BE8-C05C-81FF-C13BAEF278E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Rectangle 25">
            <a:extLst>
              <a:ext uri="{FF2B5EF4-FFF2-40B4-BE49-F238E27FC236}">
                <a16:creationId xmlns:a16="http://schemas.microsoft.com/office/drawing/2014/main" id="{86B96696-E001-460B-9752-4332F18DF8B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7DD59C2-E665-4D7B-8491-088CAD23AA97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26056296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8972551" y="0"/>
            <a:ext cx="2789767" cy="6197600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601134" y="0"/>
            <a:ext cx="8168217" cy="6197600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Rectangle 23">
            <a:extLst>
              <a:ext uri="{FF2B5EF4-FFF2-40B4-BE49-F238E27FC236}">
                <a16:creationId xmlns:a16="http://schemas.microsoft.com/office/drawing/2014/main" id="{928E2052-4A8A-804B-E64C-DC28EEA36B82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1AD33D-B9A1-4F06-B8B1-EC1F965F34D5}" type="datetime1">
              <a:rPr lang="zh-TW" altLang="en-US"/>
              <a:pPr>
                <a:defRPr/>
              </a:pPr>
              <a:t>2026/8/21</a:t>
            </a:fld>
            <a:endParaRPr lang="en-US" altLang="zh-TW"/>
          </a:p>
        </p:txBody>
      </p:sp>
      <p:sp>
        <p:nvSpPr>
          <p:cNvPr id="5" name="Rectangle 24">
            <a:extLst>
              <a:ext uri="{FF2B5EF4-FFF2-40B4-BE49-F238E27FC236}">
                <a16:creationId xmlns:a16="http://schemas.microsoft.com/office/drawing/2014/main" id="{08BB4416-DE5C-C7C2-FA5A-32E60A4270E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Rectangle 25">
            <a:extLst>
              <a:ext uri="{FF2B5EF4-FFF2-40B4-BE49-F238E27FC236}">
                <a16:creationId xmlns:a16="http://schemas.microsoft.com/office/drawing/2014/main" id="{A57E102D-FFE6-C014-3786-BCB349E55A0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9114583-E890-4543-9F3C-789010C76EF9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1378535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42">
            <a:extLst>
              <a:ext uri="{FF2B5EF4-FFF2-40B4-BE49-F238E27FC236}">
                <a16:creationId xmlns:a16="http://schemas.microsoft.com/office/drawing/2014/main" id="{460B3267-B3FA-D7CC-E189-B1DE520B0369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6618288"/>
            <a:ext cx="12192000" cy="239712"/>
          </a:xfrm>
          <a:prstGeom prst="rect">
            <a:avLst/>
          </a:prstGeom>
          <a:solidFill>
            <a:srgbClr val="009FE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kumimoji="1" b="1">
                <a:solidFill>
                  <a:schemeClr val="tx1"/>
                </a:solidFill>
                <a:latin typeface="Arial" charset="0"/>
                <a:ea typeface="新細明體" charset="-120"/>
              </a:defRPr>
            </a:lvl1pPr>
            <a:lvl2pPr marL="742950" indent="-285750">
              <a:defRPr kumimoji="1" b="1">
                <a:solidFill>
                  <a:schemeClr val="tx1"/>
                </a:solidFill>
                <a:latin typeface="Arial" charset="0"/>
                <a:ea typeface="新細明體" charset="-120"/>
              </a:defRPr>
            </a:lvl2pPr>
            <a:lvl3pPr marL="1143000" indent="-228600">
              <a:defRPr kumimoji="1" b="1">
                <a:solidFill>
                  <a:schemeClr val="tx1"/>
                </a:solidFill>
                <a:latin typeface="Arial" charset="0"/>
                <a:ea typeface="新細明體" charset="-120"/>
              </a:defRPr>
            </a:lvl3pPr>
            <a:lvl4pPr marL="1600200" indent="-228600">
              <a:defRPr kumimoji="1" b="1">
                <a:solidFill>
                  <a:schemeClr val="tx1"/>
                </a:solidFill>
                <a:latin typeface="Arial" charset="0"/>
                <a:ea typeface="新細明體" charset="-120"/>
              </a:defRPr>
            </a:lvl4pPr>
            <a:lvl5pPr marL="2057400" indent="-228600">
              <a:defRPr kumimoji="1" b="1">
                <a:solidFill>
                  <a:schemeClr val="tx1"/>
                </a:solidFill>
                <a:latin typeface="Arial" charset="0"/>
                <a:ea typeface="新細明體" charset="-12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charset="0"/>
                <a:ea typeface="新細明體" charset="-12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charset="0"/>
                <a:ea typeface="新細明體" charset="-12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charset="0"/>
                <a:ea typeface="新細明體" charset="-12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charset="0"/>
                <a:ea typeface="新細明體" charset="-120"/>
              </a:defRPr>
            </a:lvl9pPr>
          </a:lstStyle>
          <a:p>
            <a:pPr eaLnBrk="1" hangingPunct="1">
              <a:defRPr/>
            </a:pPr>
            <a:endParaRPr lang="zh-TW" altLang="en-US" b="0"/>
          </a:p>
        </p:txBody>
      </p:sp>
      <p:sp>
        <p:nvSpPr>
          <p:cNvPr id="1027" name="Rectangle 43">
            <a:extLst>
              <a:ext uri="{FF2B5EF4-FFF2-40B4-BE49-F238E27FC236}">
                <a16:creationId xmlns:a16="http://schemas.microsoft.com/office/drawing/2014/main" id="{4F6F8C62-5658-2EFF-364C-C11C3867F8F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01133" y="0"/>
            <a:ext cx="11159067" cy="120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/>
              <a:t>按一下以編輯母片標題樣式</a:t>
            </a:r>
          </a:p>
        </p:txBody>
      </p:sp>
      <p:sp>
        <p:nvSpPr>
          <p:cNvPr id="1028" name="Rectangle 44">
            <a:extLst>
              <a:ext uri="{FF2B5EF4-FFF2-40B4-BE49-F238E27FC236}">
                <a16:creationId xmlns:a16="http://schemas.microsoft.com/office/drawing/2014/main" id="{C7C0B7BB-C6BC-EB32-340C-497060E490B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439864"/>
            <a:ext cx="11152717" cy="4757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/>
              <a:t>按一下以編輯母片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29741" name="Rectangle 45">
            <a:extLst>
              <a:ext uri="{FF2B5EF4-FFF2-40B4-BE49-F238E27FC236}">
                <a16:creationId xmlns:a16="http://schemas.microsoft.com/office/drawing/2014/main" id="{40C088BB-5AB8-D380-14B5-FEF61230D653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8157634" y="6619876"/>
            <a:ext cx="2400300" cy="23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eaLnBrk="1" hangingPunct="1">
              <a:defRPr sz="1200" b="0">
                <a:solidFill>
                  <a:schemeClr val="bg1"/>
                </a:solidFill>
                <a:latin typeface="Arial" charset="0"/>
                <a:ea typeface="+mn-ea"/>
              </a:defRPr>
            </a:lvl1pPr>
          </a:lstStyle>
          <a:p>
            <a:pPr>
              <a:defRPr/>
            </a:pPr>
            <a:fld id="{6FDC3326-4F29-4573-8563-8BC8B1273819}" type="datetime1">
              <a:rPr lang="zh-TW" altLang="en-US"/>
              <a:pPr>
                <a:defRPr/>
              </a:pPr>
              <a:t>2026/8/21</a:t>
            </a:fld>
            <a:endParaRPr lang="en-US" altLang="zh-TW"/>
          </a:p>
        </p:txBody>
      </p:sp>
      <p:sp>
        <p:nvSpPr>
          <p:cNvPr id="29742" name="Rectangle 46">
            <a:extLst>
              <a:ext uri="{FF2B5EF4-FFF2-40B4-BE49-F238E27FC236}">
                <a16:creationId xmlns:a16="http://schemas.microsoft.com/office/drawing/2014/main" id="{8BED5EAB-4916-D8D0-C8F9-4CBA37DE8BD1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0" y="6391276"/>
            <a:ext cx="8128000" cy="23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eaLnBrk="1" hangingPunct="1">
              <a:defRPr sz="1400" b="0">
                <a:latin typeface="Arial" charset="0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29743" name="Rectangle 47">
            <a:extLst>
              <a:ext uri="{FF2B5EF4-FFF2-40B4-BE49-F238E27FC236}">
                <a16:creationId xmlns:a16="http://schemas.microsoft.com/office/drawing/2014/main" id="{D6EB5B60-88BD-D065-9081-74A77B83CFC8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1430000" y="6619876"/>
            <a:ext cx="762000" cy="23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fontAlgn="ctr" hangingPunct="1">
              <a:defRPr sz="1200" b="0">
                <a:solidFill>
                  <a:schemeClr val="bg1"/>
                </a:solidFill>
                <a:ea typeface="微軟正黑體" panose="020B0604030504040204" pitchFamily="34" charset="-120"/>
              </a:defRPr>
            </a:lvl1pPr>
          </a:lstStyle>
          <a:p>
            <a:fld id="{068B97D8-5C57-4E0A-A562-14D1F2FFEDD8}" type="slidenum">
              <a:rPr lang="en-US" altLang="zh-TW"/>
              <a:pPr/>
              <a:t>‹#›</a:t>
            </a:fld>
            <a:endParaRPr lang="en-US" altLang="zh-TW"/>
          </a:p>
        </p:txBody>
      </p:sp>
      <p:sp>
        <p:nvSpPr>
          <p:cNvPr id="29744" name="Text Box 48">
            <a:extLst>
              <a:ext uri="{FF2B5EF4-FFF2-40B4-BE49-F238E27FC236}">
                <a16:creationId xmlns:a16="http://schemas.microsoft.com/office/drawing/2014/main" id="{72CA8348-96B7-ED9A-36E7-2D16B25C2DC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646863"/>
            <a:ext cx="3039533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9pPr>
          </a:lstStyle>
          <a:p>
            <a:pPr algn="l" eaLnBrk="1" hangingPunct="1">
              <a:defRPr/>
            </a:pPr>
            <a:r>
              <a:rPr lang="en-US" altLang="zh-TW" sz="900" b="0">
                <a:solidFill>
                  <a:schemeClr val="bg1"/>
                </a:solidFill>
                <a:ea typeface="微軟正黑體" pitchFamily="34" charset="-120"/>
              </a:rPr>
              <a:t>Copyright 2014 ITRI </a:t>
            </a:r>
            <a:r>
              <a:rPr lang="zh-TW" altLang="en-US" sz="900" b="0">
                <a:solidFill>
                  <a:schemeClr val="bg1"/>
                </a:solidFill>
                <a:ea typeface="微軟正黑體" pitchFamily="34" charset="-120"/>
              </a:rPr>
              <a:t>工業技術研究院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  <p:sldLayoutId id="2147483698" r:id="rId12"/>
    <p:sldLayoutId id="2147483699" r:id="rId13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Arial" charset="0"/>
          <a:ea typeface="微軟正黑體" pitchFamily="34" charset="-12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Arial" charset="0"/>
          <a:ea typeface="微軟正黑體" pitchFamily="34" charset="-12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Arial" charset="0"/>
          <a:ea typeface="微軟正黑體" pitchFamily="34" charset="-12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Arial" charset="0"/>
          <a:ea typeface="微軟正黑體" pitchFamily="34" charset="-120"/>
        </a:defRPr>
      </a:lvl5pPr>
      <a:lvl6pPr marL="457200" algn="l" rtl="0" fontAlgn="base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Arial" charset="0"/>
          <a:ea typeface="微軟正黑體" pitchFamily="34" charset="-120"/>
        </a:defRPr>
      </a:lvl6pPr>
      <a:lvl7pPr marL="914400" algn="l" rtl="0" fontAlgn="base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Arial" charset="0"/>
          <a:ea typeface="微軟正黑體" pitchFamily="34" charset="-120"/>
        </a:defRPr>
      </a:lvl7pPr>
      <a:lvl8pPr marL="1371600" algn="l" rtl="0" fontAlgn="base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Arial" charset="0"/>
          <a:ea typeface="微軟正黑體" pitchFamily="34" charset="-120"/>
        </a:defRPr>
      </a:lvl8pPr>
      <a:lvl9pPr marL="1828800" algn="l" rtl="0" fontAlgn="base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Arial" charset="0"/>
          <a:ea typeface="微軟正黑體" pitchFamily="34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7">
            <a:extLst>
              <a:ext uri="{FF2B5EF4-FFF2-40B4-BE49-F238E27FC236}">
                <a16:creationId xmlns:a16="http://schemas.microsoft.com/office/drawing/2014/main" id="{30873CCF-0731-88A4-58AB-5CA5C73A73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6618288"/>
            <a:ext cx="12192000" cy="239712"/>
          </a:xfrm>
          <a:prstGeom prst="rect">
            <a:avLst/>
          </a:prstGeom>
          <a:solidFill>
            <a:srgbClr val="009FE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kumimoji="1" b="1">
                <a:solidFill>
                  <a:schemeClr val="tx1"/>
                </a:solidFill>
                <a:latin typeface="Arial" charset="0"/>
                <a:ea typeface="新細明體" charset="-120"/>
              </a:defRPr>
            </a:lvl1pPr>
            <a:lvl2pPr marL="742950" indent="-285750">
              <a:defRPr kumimoji="1" b="1">
                <a:solidFill>
                  <a:schemeClr val="tx1"/>
                </a:solidFill>
                <a:latin typeface="Arial" charset="0"/>
                <a:ea typeface="新細明體" charset="-120"/>
              </a:defRPr>
            </a:lvl2pPr>
            <a:lvl3pPr marL="1143000" indent="-228600">
              <a:defRPr kumimoji="1" b="1">
                <a:solidFill>
                  <a:schemeClr val="tx1"/>
                </a:solidFill>
                <a:latin typeface="Arial" charset="0"/>
                <a:ea typeface="新細明體" charset="-120"/>
              </a:defRPr>
            </a:lvl3pPr>
            <a:lvl4pPr marL="1600200" indent="-228600">
              <a:defRPr kumimoji="1" b="1">
                <a:solidFill>
                  <a:schemeClr val="tx1"/>
                </a:solidFill>
                <a:latin typeface="Arial" charset="0"/>
                <a:ea typeface="新細明體" charset="-120"/>
              </a:defRPr>
            </a:lvl4pPr>
            <a:lvl5pPr marL="2057400" indent="-228600">
              <a:defRPr kumimoji="1" b="1">
                <a:solidFill>
                  <a:schemeClr val="tx1"/>
                </a:solidFill>
                <a:latin typeface="Arial" charset="0"/>
                <a:ea typeface="新細明體" charset="-12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charset="0"/>
                <a:ea typeface="新細明體" charset="-12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charset="0"/>
                <a:ea typeface="新細明體" charset="-12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charset="0"/>
                <a:ea typeface="新細明體" charset="-12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charset="0"/>
                <a:ea typeface="新細明體" charset="-120"/>
              </a:defRPr>
            </a:lvl9pPr>
          </a:lstStyle>
          <a:p>
            <a:pPr eaLnBrk="1" hangingPunct="1">
              <a:defRPr/>
            </a:pPr>
            <a:endParaRPr lang="zh-TW" altLang="en-US" b="0"/>
          </a:p>
        </p:txBody>
      </p:sp>
      <p:pic>
        <p:nvPicPr>
          <p:cNvPr id="2051" name="Picture 28" descr="itri_CEL_A">
            <a:extLst>
              <a:ext uri="{FF2B5EF4-FFF2-40B4-BE49-F238E27FC236}">
                <a16:creationId xmlns:a16="http://schemas.microsoft.com/office/drawing/2014/main" id="{7CA9823F-030A-A762-8EF9-4BDDEB3BC7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5634" y="354013"/>
            <a:ext cx="3536951" cy="614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2" name="Text Box 30">
            <a:extLst>
              <a:ext uri="{FF2B5EF4-FFF2-40B4-BE49-F238E27FC236}">
                <a16:creationId xmlns:a16="http://schemas.microsoft.com/office/drawing/2014/main" id="{483E6559-1422-68CA-77B6-AE2A319620F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646863"/>
            <a:ext cx="3039533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b="1">
                <a:solidFill>
                  <a:schemeClr val="tx1"/>
                </a:solidFill>
                <a:latin typeface="Arial" charset="0"/>
                <a:ea typeface="新細明體" charset="-120"/>
              </a:defRPr>
            </a:lvl1pPr>
            <a:lvl2pPr marL="742950" indent="-285750">
              <a:defRPr kumimoji="1" b="1">
                <a:solidFill>
                  <a:schemeClr val="tx1"/>
                </a:solidFill>
                <a:latin typeface="Arial" charset="0"/>
                <a:ea typeface="新細明體" charset="-120"/>
              </a:defRPr>
            </a:lvl2pPr>
            <a:lvl3pPr marL="1143000" indent="-228600">
              <a:defRPr kumimoji="1" b="1">
                <a:solidFill>
                  <a:schemeClr val="tx1"/>
                </a:solidFill>
                <a:latin typeface="Arial" charset="0"/>
                <a:ea typeface="新細明體" charset="-120"/>
              </a:defRPr>
            </a:lvl3pPr>
            <a:lvl4pPr marL="1600200" indent="-228600">
              <a:defRPr kumimoji="1" b="1">
                <a:solidFill>
                  <a:schemeClr val="tx1"/>
                </a:solidFill>
                <a:latin typeface="Arial" charset="0"/>
                <a:ea typeface="新細明體" charset="-120"/>
              </a:defRPr>
            </a:lvl4pPr>
            <a:lvl5pPr marL="2057400" indent="-228600">
              <a:defRPr kumimoji="1" b="1">
                <a:solidFill>
                  <a:schemeClr val="tx1"/>
                </a:solidFill>
                <a:latin typeface="Arial" charset="0"/>
                <a:ea typeface="新細明體" charset="-12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charset="0"/>
                <a:ea typeface="新細明體" charset="-12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charset="0"/>
                <a:ea typeface="新細明體" charset="-12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charset="0"/>
                <a:ea typeface="新細明體" charset="-12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charset="0"/>
                <a:ea typeface="新細明體" charset="-120"/>
              </a:defRPr>
            </a:lvl9pPr>
          </a:lstStyle>
          <a:p>
            <a:pPr algn="l" eaLnBrk="1" hangingPunct="1">
              <a:defRPr/>
            </a:pPr>
            <a:r>
              <a:rPr lang="en-US" altLang="zh-TW" sz="900" b="0">
                <a:solidFill>
                  <a:schemeClr val="bg1"/>
                </a:solidFill>
              </a:rPr>
              <a:t>Copyright 2009 ITRI </a:t>
            </a:r>
            <a:r>
              <a:rPr lang="zh-TW" altLang="en-US" sz="900" b="0">
                <a:solidFill>
                  <a:schemeClr val="bg1"/>
                </a:solidFill>
              </a:rPr>
              <a:t>工業技術研究院</a:t>
            </a:r>
          </a:p>
        </p:txBody>
      </p:sp>
      <p:sp>
        <p:nvSpPr>
          <p:cNvPr id="2053" name="Rectangle 43">
            <a:extLst>
              <a:ext uri="{FF2B5EF4-FFF2-40B4-BE49-F238E27FC236}">
                <a16:creationId xmlns:a16="http://schemas.microsoft.com/office/drawing/2014/main" id="{02AE2584-1C90-3C56-32AF-F2E94E3FFD0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01133" y="0"/>
            <a:ext cx="11159067" cy="120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/>
              <a:t>按一下以編輯母片標題樣式</a:t>
            </a:r>
          </a:p>
        </p:txBody>
      </p:sp>
      <p:sp>
        <p:nvSpPr>
          <p:cNvPr id="2054" name="Rectangle 44">
            <a:extLst>
              <a:ext uri="{FF2B5EF4-FFF2-40B4-BE49-F238E27FC236}">
                <a16:creationId xmlns:a16="http://schemas.microsoft.com/office/drawing/2014/main" id="{D8E3A9F2-D87B-BBBC-47C4-7F9FC40AD29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439864"/>
            <a:ext cx="11152717" cy="4757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/>
              <a:t>按一下以編輯母片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16" name="Rectangle 23">
            <a:extLst>
              <a:ext uri="{FF2B5EF4-FFF2-40B4-BE49-F238E27FC236}">
                <a16:creationId xmlns:a16="http://schemas.microsoft.com/office/drawing/2014/main" id="{E25920A8-8254-D516-232E-25E06FFC478D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58851" y="5037138"/>
            <a:ext cx="2844800" cy="47625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1" hangingPunct="1">
              <a:defRPr sz="1400" b="0">
                <a:solidFill>
                  <a:schemeClr val="bg1"/>
                </a:solidFill>
                <a:latin typeface="Arial" charset="0"/>
                <a:ea typeface="+mn-ea"/>
              </a:defRPr>
            </a:lvl1pPr>
          </a:lstStyle>
          <a:p>
            <a:pPr>
              <a:defRPr/>
            </a:pPr>
            <a:fld id="{CEBCBC8B-98E9-40CD-9941-C496F3B8360C}" type="datetime1">
              <a:rPr lang="zh-TW" altLang="en-US"/>
              <a:pPr>
                <a:defRPr/>
              </a:pPr>
              <a:t>2026/8/21</a:t>
            </a:fld>
            <a:endParaRPr lang="en-US" altLang="zh-TW"/>
          </a:p>
        </p:txBody>
      </p:sp>
      <p:sp>
        <p:nvSpPr>
          <p:cNvPr id="17" name="Rectangle 24">
            <a:extLst>
              <a:ext uri="{FF2B5EF4-FFF2-40B4-BE49-F238E27FC236}">
                <a16:creationId xmlns:a16="http://schemas.microsoft.com/office/drawing/2014/main" id="{62C7857A-E9B7-A147-7A05-BBFDACB8F084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91000" y="6381750"/>
            <a:ext cx="3860800" cy="47625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 b="0">
                <a:solidFill>
                  <a:schemeClr val="bg1"/>
                </a:solidFill>
                <a:latin typeface="Arial" charset="0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18" name="Rectangle 25">
            <a:extLst>
              <a:ext uri="{FF2B5EF4-FFF2-40B4-BE49-F238E27FC236}">
                <a16:creationId xmlns:a16="http://schemas.microsoft.com/office/drawing/2014/main" id="{925E159B-7457-0E67-42AE-4771F707E445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9821333" y="6245226"/>
            <a:ext cx="1102784" cy="612775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 b="0">
                <a:solidFill>
                  <a:schemeClr val="bg1"/>
                </a:solidFill>
                <a:ea typeface="微軟正黑體" panose="020B0604030504040204" pitchFamily="34" charset="-120"/>
              </a:defRPr>
            </a:lvl1pPr>
          </a:lstStyle>
          <a:p>
            <a:fld id="{43AE4A31-4E2A-4709-B057-8AFE0D890EA8}" type="slidenum">
              <a:rPr lang="en-US" altLang="zh-TW"/>
              <a:pPr/>
              <a:t>‹#›</a:t>
            </a:fld>
            <a:endParaRPr lang="en-US" altLang="zh-TW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  <p:sldLayoutId id="2147483701" r:id="rId2"/>
    <p:sldLayoutId id="2147483702" r:id="rId3"/>
    <p:sldLayoutId id="2147483703" r:id="rId4"/>
    <p:sldLayoutId id="2147483704" r:id="rId5"/>
    <p:sldLayoutId id="2147483705" r:id="rId6"/>
    <p:sldLayoutId id="2147483706" r:id="rId7"/>
    <p:sldLayoutId id="2147483707" r:id="rId8"/>
    <p:sldLayoutId id="2147483708" r:id="rId9"/>
    <p:sldLayoutId id="2147483709" r:id="rId10"/>
    <p:sldLayoutId id="2147483710" r:id="rId11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Arial" charset="0"/>
          <a:ea typeface="微軟正黑體" pitchFamily="34" charset="-12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Arial" charset="0"/>
          <a:ea typeface="微軟正黑體" pitchFamily="34" charset="-12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Arial" charset="0"/>
          <a:ea typeface="微軟正黑體" pitchFamily="34" charset="-12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Arial" charset="0"/>
          <a:ea typeface="微軟正黑體" pitchFamily="34" charset="-120"/>
        </a:defRPr>
      </a:lvl5pPr>
      <a:lvl6pPr marL="457200" algn="l" rtl="0" fontAlgn="base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Arial" charset="0"/>
          <a:ea typeface="微軟正黑體" pitchFamily="34" charset="-120"/>
        </a:defRPr>
      </a:lvl6pPr>
      <a:lvl7pPr marL="914400" algn="l" rtl="0" fontAlgn="base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Arial" charset="0"/>
          <a:ea typeface="微軟正黑體" pitchFamily="34" charset="-120"/>
        </a:defRPr>
      </a:lvl7pPr>
      <a:lvl8pPr marL="1371600" algn="l" rtl="0" fontAlgn="base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Arial" charset="0"/>
          <a:ea typeface="微軟正黑體" pitchFamily="34" charset="-120"/>
        </a:defRPr>
      </a:lvl8pPr>
      <a:lvl9pPr marL="1828800" algn="l" rtl="0" fontAlgn="base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Arial" charset="0"/>
          <a:ea typeface="微軟正黑體" pitchFamily="34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3.emf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image" Target="../media/image9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.jpeg"/><Relationship Id="rId5" Type="http://schemas.microsoft.com/office/2007/relationships/hdphoto" Target="../media/hdphoto1.wdp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標題 1">
            <a:extLst>
              <a:ext uri="{FF2B5EF4-FFF2-40B4-BE49-F238E27FC236}">
                <a16:creationId xmlns:a16="http://schemas.microsoft.com/office/drawing/2014/main" id="{218C2EB5-4561-4D9E-C46C-1CD4D9B887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03425" y="2825750"/>
            <a:ext cx="8369300" cy="1206500"/>
          </a:xfrm>
        </p:spPr>
        <p:txBody>
          <a:bodyPr/>
          <a:lstStyle/>
          <a:p>
            <a:pPr algn="ctr" eaLnBrk="1" hangingPunct="1">
              <a:spcBef>
                <a:spcPts val="2400"/>
              </a:spcBef>
              <a:spcAft>
                <a:spcPts val="1800"/>
              </a:spcAft>
              <a:defRPr/>
            </a:pPr>
            <a:r>
              <a:rPr lang="zh-TW" altLang="en-US" sz="3600" b="1">
                <a:solidFill>
                  <a:schemeClr val="tx1"/>
                </a:solidFill>
                <a:latin typeface="+mj-ea"/>
              </a:rPr>
              <a:t>中興綜研餐廳外場空間優化</a:t>
            </a:r>
            <a:br>
              <a:rPr lang="zh-TW" altLang="en-US" sz="3600" b="1">
                <a:solidFill>
                  <a:schemeClr val="tx1"/>
                </a:solidFill>
                <a:latin typeface="+mj-ea"/>
              </a:rPr>
            </a:br>
            <a:r>
              <a:rPr lang="zh-TW" altLang="en-US" sz="3200" b="1">
                <a:solidFill>
                  <a:schemeClr val="tx1"/>
                </a:solidFill>
                <a:latin typeface="+mj-ea"/>
              </a:rPr>
              <a:t>委託規劃設計需求說明書</a:t>
            </a:r>
          </a:p>
        </p:txBody>
      </p:sp>
      <p:sp>
        <p:nvSpPr>
          <p:cNvPr id="3" name="投影片編號版面配置區 5">
            <a:extLst>
              <a:ext uri="{FF2B5EF4-FFF2-40B4-BE49-F238E27FC236}">
                <a16:creationId xmlns:a16="http://schemas.microsoft.com/office/drawing/2014/main" id="{E79BD8E6-3140-3831-EB7A-06E5C9F801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kumimoji="1" b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 b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 b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 b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 b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fld id="{B02C53C7-ED1C-4C42-9B64-D42202E5B682}" type="slidenum">
              <a:rPr lang="en-US" altLang="zh-TW" b="0">
                <a:solidFill>
                  <a:schemeClr val="bg1"/>
                </a:solidFill>
                <a:ea typeface="微軟正黑體" panose="020B0604030504040204" pitchFamily="34" charset="-120"/>
              </a:rPr>
              <a:pPr/>
              <a:t>1</a:t>
            </a:fld>
            <a:endParaRPr lang="en-US" altLang="zh-TW" b="0">
              <a:solidFill>
                <a:schemeClr val="bg1"/>
              </a:solidFill>
              <a:ea typeface="微軟正黑體" panose="020B0604030504040204" pitchFamily="34" charset="-120"/>
            </a:endParaRPr>
          </a:p>
        </p:txBody>
      </p:sp>
      <p:sp>
        <p:nvSpPr>
          <p:cNvPr id="3076" name="Rectangle 5">
            <a:extLst>
              <a:ext uri="{FF2B5EF4-FFF2-40B4-BE49-F238E27FC236}">
                <a16:creationId xmlns:a16="http://schemas.microsoft.com/office/drawing/2014/main" id="{3BDB6DC7-9CAF-7876-668A-E5C753FA3F4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03425" y="2344738"/>
            <a:ext cx="8335962" cy="1809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l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1pPr>
            <a:lvl2pPr marL="742950" indent="-285750" algn="l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2pPr>
            <a:lvl3pPr marL="1143000" indent="-228600" algn="l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3pPr>
            <a:lvl4pPr marL="1600200" indent="-228600" algn="l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4pPr>
            <a:lvl5pPr marL="2057400" indent="-228600" algn="l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zh-TW" altLang="en-US">
              <a:latin typeface="Times New Roman" panose="02020603050405020304" pitchFamily="18" charset="0"/>
              <a:ea typeface="標楷體" panose="03000509000000000000" pitchFamily="65" charset="-12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標題 1">
            <a:extLst>
              <a:ext uri="{FF2B5EF4-FFF2-40B4-BE49-F238E27FC236}">
                <a16:creationId xmlns:a16="http://schemas.microsoft.com/office/drawing/2014/main" id="{1D1F0A1C-E5FB-AA2E-62A1-3B017C925A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74850" y="314325"/>
            <a:ext cx="8369300" cy="1206500"/>
          </a:xfrm>
        </p:spPr>
        <p:txBody>
          <a:bodyPr/>
          <a:lstStyle/>
          <a:p>
            <a:pPr algn="ctr" eaLnBrk="1" hangingPunct="1"/>
            <a:r>
              <a:rPr lang="zh-TW" altLang="en-US" sz="2800" b="1">
                <a:solidFill>
                  <a:schemeClr val="tx1"/>
                </a:solidFill>
                <a:latin typeface="微軟正黑體" panose="020B0604030504040204" pitchFamily="34" charset="-120"/>
              </a:rPr>
              <a:t>目  錄</a:t>
            </a:r>
            <a:br>
              <a:rPr lang="zh-TW" altLang="en-US" sz="2800">
                <a:solidFill>
                  <a:schemeClr val="tx1"/>
                </a:solidFill>
                <a:latin typeface="微軟正黑體" panose="020B0604030504040204" pitchFamily="34" charset="-120"/>
              </a:rPr>
            </a:br>
            <a:endParaRPr lang="zh-TW" altLang="en-US" sz="2800">
              <a:solidFill>
                <a:schemeClr val="tx1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3" name="投影片編號版面配置區 5">
            <a:extLst>
              <a:ext uri="{FF2B5EF4-FFF2-40B4-BE49-F238E27FC236}">
                <a16:creationId xmlns:a16="http://schemas.microsoft.com/office/drawing/2014/main" id="{FFFEE93B-CA86-B35E-54C8-CD135A4046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kumimoji="1" b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 b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 b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 b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 b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fld id="{0051A9B0-AD86-4490-A58A-C4F995C0AF7C}" type="slidenum">
              <a:rPr lang="en-US" altLang="zh-TW" b="0">
                <a:solidFill>
                  <a:schemeClr val="bg1"/>
                </a:solidFill>
                <a:ea typeface="微軟正黑體" panose="020B0604030504040204" pitchFamily="34" charset="-120"/>
              </a:rPr>
              <a:pPr/>
              <a:t>2</a:t>
            </a:fld>
            <a:endParaRPr lang="en-US" altLang="zh-TW" b="0">
              <a:solidFill>
                <a:schemeClr val="bg1"/>
              </a:solidFill>
              <a:ea typeface="微軟正黑體" panose="020B0604030504040204" pitchFamily="34" charset="-120"/>
            </a:endParaRPr>
          </a:p>
        </p:txBody>
      </p:sp>
      <p:sp>
        <p:nvSpPr>
          <p:cNvPr id="4100" name="Rectangle 6">
            <a:extLst>
              <a:ext uri="{FF2B5EF4-FFF2-40B4-BE49-F238E27FC236}">
                <a16:creationId xmlns:a16="http://schemas.microsoft.com/office/drawing/2014/main" id="{81701A03-99DF-28DE-FC7D-769F270500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33739" y="863601"/>
            <a:ext cx="6154737" cy="41960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00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rgbClr val="80808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 algn="l" defTabSz="1279525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1pPr>
            <a:lvl2pPr marL="742950" indent="-285750" algn="l" defTabSz="1279525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2pPr>
            <a:lvl3pPr marL="1143000" indent="-228600" algn="l" defTabSz="1279525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3pPr>
            <a:lvl4pPr marL="1600200" indent="-228600" algn="l" defTabSz="1279525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4pPr>
            <a:lvl5pPr marL="2057400" indent="-228600" algn="l" defTabSz="1279525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5pPr>
            <a:lvl6pPr marL="2514600" indent="-228600" defTabSz="12795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6pPr>
            <a:lvl7pPr marL="2971800" indent="-228600" defTabSz="12795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7pPr>
            <a:lvl8pPr marL="3429000" indent="-228600" defTabSz="12795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8pPr>
            <a:lvl9pPr marL="3886200" indent="-228600" defTabSz="12795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9pPr>
          </a:lstStyle>
          <a:p>
            <a:pPr eaLnBrk="1" hangingPunct="1">
              <a:lnSpc>
                <a:spcPts val="2000"/>
              </a:lnSpc>
              <a:spcBef>
                <a:spcPct val="0"/>
              </a:spcBef>
              <a:buFontTx/>
              <a:buNone/>
            </a:pPr>
            <a:endParaRPr lang="zh-TW" altLang="en-US" sz="2000" b="0" dirty="0">
              <a:latin typeface="+mj-ea"/>
              <a:ea typeface="+mj-ea"/>
            </a:endParaRPr>
          </a:p>
          <a:p>
            <a:pPr eaLnBrk="1" hangingPunct="1">
              <a:lnSpc>
                <a:spcPts val="2000"/>
              </a:lnSpc>
              <a:spcBef>
                <a:spcPct val="0"/>
              </a:spcBef>
              <a:buFontTx/>
              <a:buNone/>
            </a:pPr>
            <a:r>
              <a:rPr kumimoji="0" lang="zh-TW" altLang="en-US" sz="2000" b="0" dirty="0">
                <a:latin typeface="+mj-ea"/>
                <a:ea typeface="+mj-ea"/>
              </a:rPr>
              <a:t>壹 </a:t>
            </a:r>
            <a:r>
              <a:rPr kumimoji="0" lang="en-US" altLang="zh-TW" sz="2000" b="0" dirty="0">
                <a:latin typeface="+mj-ea"/>
                <a:ea typeface="+mj-ea"/>
              </a:rPr>
              <a:t>. </a:t>
            </a:r>
            <a:r>
              <a:rPr kumimoji="0" lang="zh-TW" altLang="en-US" sz="2000" b="0" dirty="0">
                <a:latin typeface="+mj-ea"/>
                <a:ea typeface="+mj-ea"/>
              </a:rPr>
              <a:t>規</a:t>
            </a:r>
            <a:r>
              <a:rPr lang="zh-TW" altLang="en-US" sz="2000" b="0" dirty="0">
                <a:latin typeface="+mj-ea"/>
                <a:ea typeface="+mj-ea"/>
              </a:rPr>
              <a:t>劃設計內容概述與經費</a:t>
            </a:r>
            <a:r>
              <a:rPr lang="en-US" altLang="zh-TW" sz="2000" b="0" dirty="0">
                <a:latin typeface="+mj-ea"/>
                <a:ea typeface="+mj-ea"/>
              </a:rPr>
              <a:t>…………..……3</a:t>
            </a:r>
          </a:p>
          <a:p>
            <a:pPr eaLnBrk="1" hangingPunct="1">
              <a:lnSpc>
                <a:spcPts val="2000"/>
              </a:lnSpc>
              <a:spcBef>
                <a:spcPct val="0"/>
              </a:spcBef>
              <a:buFontTx/>
              <a:buNone/>
            </a:pPr>
            <a:endParaRPr lang="en-US" altLang="zh-TW" sz="2000" b="0" dirty="0">
              <a:latin typeface="+mj-ea"/>
              <a:ea typeface="+mj-ea"/>
            </a:endParaRPr>
          </a:p>
          <a:p>
            <a:pPr eaLnBrk="1" hangingPunct="1">
              <a:lnSpc>
                <a:spcPts val="2000"/>
              </a:lnSpc>
              <a:spcBef>
                <a:spcPct val="0"/>
              </a:spcBef>
              <a:buFontTx/>
              <a:buNone/>
            </a:pPr>
            <a:r>
              <a:rPr lang="zh-TW" altLang="en-US" sz="2000" b="0" dirty="0">
                <a:latin typeface="+mj-ea"/>
                <a:ea typeface="+mj-ea"/>
              </a:rPr>
              <a:t>貳 </a:t>
            </a:r>
            <a:r>
              <a:rPr lang="en-US" altLang="zh-TW" sz="2000" b="0" dirty="0">
                <a:latin typeface="+mj-ea"/>
                <a:ea typeface="+mj-ea"/>
              </a:rPr>
              <a:t>. </a:t>
            </a:r>
            <a:r>
              <a:rPr lang="zh-TW" altLang="en-US" sz="2000" b="0" dirty="0">
                <a:latin typeface="+mj-ea"/>
                <a:ea typeface="+mj-ea"/>
              </a:rPr>
              <a:t>履約內容  </a:t>
            </a:r>
            <a:r>
              <a:rPr lang="en-US" altLang="zh-TW" sz="2000" b="0" dirty="0">
                <a:latin typeface="+mj-ea"/>
                <a:ea typeface="+mj-ea"/>
              </a:rPr>
              <a:t>……………………….……………..3</a:t>
            </a:r>
            <a:endParaRPr lang="zh-TW" altLang="en-US" sz="2000" b="0" dirty="0">
              <a:latin typeface="+mj-ea"/>
              <a:ea typeface="+mj-ea"/>
            </a:endParaRPr>
          </a:p>
          <a:p>
            <a:pPr eaLnBrk="1" hangingPunct="1">
              <a:lnSpc>
                <a:spcPts val="2000"/>
              </a:lnSpc>
              <a:spcBef>
                <a:spcPct val="0"/>
              </a:spcBef>
              <a:buFontTx/>
              <a:buNone/>
            </a:pPr>
            <a:endParaRPr lang="en-US" altLang="zh-TW" sz="2000" b="0" dirty="0">
              <a:latin typeface="+mj-ea"/>
              <a:ea typeface="+mj-ea"/>
            </a:endParaRPr>
          </a:p>
          <a:p>
            <a:pPr eaLnBrk="1" hangingPunct="1">
              <a:lnSpc>
                <a:spcPts val="2000"/>
              </a:lnSpc>
              <a:spcBef>
                <a:spcPct val="0"/>
              </a:spcBef>
              <a:buFontTx/>
              <a:buNone/>
            </a:pPr>
            <a:r>
              <a:rPr lang="zh-TW" altLang="en-US" sz="2000" b="0" dirty="0">
                <a:latin typeface="+mj-ea"/>
                <a:ea typeface="+mj-ea"/>
              </a:rPr>
              <a:t>參 </a:t>
            </a:r>
            <a:r>
              <a:rPr lang="en-US" altLang="zh-TW" sz="2000" b="0" dirty="0">
                <a:latin typeface="+mj-ea"/>
                <a:ea typeface="+mj-ea"/>
              </a:rPr>
              <a:t>. </a:t>
            </a:r>
            <a:r>
              <a:rPr lang="zh-TW" altLang="en-US" sz="2000" b="0" dirty="0">
                <a:latin typeface="+mj-ea"/>
                <a:ea typeface="+mj-ea"/>
              </a:rPr>
              <a:t>需求規劃    </a:t>
            </a:r>
            <a:r>
              <a:rPr lang="en-US" altLang="zh-TW" sz="2000" b="0" dirty="0">
                <a:latin typeface="+mj-ea"/>
                <a:ea typeface="+mj-ea"/>
              </a:rPr>
              <a:t>…………………………….………4</a:t>
            </a:r>
          </a:p>
          <a:p>
            <a:pPr eaLnBrk="1" hangingPunct="1">
              <a:lnSpc>
                <a:spcPts val="2000"/>
              </a:lnSpc>
              <a:spcBef>
                <a:spcPct val="0"/>
              </a:spcBef>
              <a:buFontTx/>
              <a:buNone/>
            </a:pPr>
            <a:endParaRPr lang="en-US" altLang="zh-TW" sz="2000" b="0" dirty="0">
              <a:latin typeface="+mj-ea"/>
              <a:ea typeface="+mj-ea"/>
            </a:endParaRPr>
          </a:p>
          <a:p>
            <a:pPr eaLnBrk="1" hangingPunct="1">
              <a:lnSpc>
                <a:spcPts val="2000"/>
              </a:lnSpc>
              <a:spcBef>
                <a:spcPct val="0"/>
              </a:spcBef>
              <a:buFontTx/>
              <a:buNone/>
            </a:pPr>
            <a:r>
              <a:rPr lang="zh-TW" altLang="en-US" sz="2000" b="0" dirty="0">
                <a:latin typeface="+mj-ea"/>
                <a:ea typeface="+mj-ea"/>
              </a:rPr>
              <a:t>肆 </a:t>
            </a:r>
            <a:r>
              <a:rPr lang="en-US" altLang="zh-TW" sz="2000" b="0" dirty="0">
                <a:latin typeface="+mj-ea"/>
                <a:ea typeface="+mj-ea"/>
              </a:rPr>
              <a:t>. </a:t>
            </a:r>
            <a:r>
              <a:rPr lang="zh-TW" altLang="en-US" sz="2000" b="0" dirty="0">
                <a:latin typeface="+mj-ea"/>
                <a:ea typeface="+mj-ea"/>
              </a:rPr>
              <a:t>廠商資格</a:t>
            </a:r>
            <a:r>
              <a:rPr lang="en-US" altLang="zh-TW" sz="2000" b="0" dirty="0">
                <a:latin typeface="+mj-ea"/>
                <a:ea typeface="+mj-ea"/>
              </a:rPr>
              <a:t>………………………………..………5</a:t>
            </a:r>
          </a:p>
          <a:p>
            <a:pPr eaLnBrk="1" hangingPunct="1">
              <a:lnSpc>
                <a:spcPts val="2000"/>
              </a:lnSpc>
              <a:spcBef>
                <a:spcPct val="0"/>
              </a:spcBef>
              <a:buFontTx/>
              <a:buNone/>
            </a:pPr>
            <a:endParaRPr lang="zh-TW" altLang="en-US" sz="2000" b="0" dirty="0">
              <a:latin typeface="+mj-ea"/>
              <a:ea typeface="+mj-ea"/>
            </a:endParaRPr>
          </a:p>
          <a:p>
            <a:pPr eaLnBrk="1" hangingPunct="1">
              <a:lnSpc>
                <a:spcPts val="2000"/>
              </a:lnSpc>
              <a:spcBef>
                <a:spcPct val="0"/>
              </a:spcBef>
              <a:buFontTx/>
              <a:buNone/>
            </a:pPr>
            <a:r>
              <a:rPr lang="zh-TW" altLang="en-US" sz="2000" b="0" dirty="0">
                <a:latin typeface="+mj-ea"/>
                <a:ea typeface="+mj-ea"/>
              </a:rPr>
              <a:t>伍 </a:t>
            </a:r>
            <a:r>
              <a:rPr lang="en-US" altLang="zh-TW" sz="2000" b="0" dirty="0">
                <a:latin typeface="+mj-ea"/>
                <a:ea typeface="+mj-ea"/>
              </a:rPr>
              <a:t>. </a:t>
            </a:r>
            <a:r>
              <a:rPr lang="zh-TW" altLang="en-US" sz="2000" b="0" dirty="0">
                <a:latin typeface="+mj-ea"/>
                <a:ea typeface="+mj-ea"/>
              </a:rPr>
              <a:t>預定時程</a:t>
            </a:r>
            <a:r>
              <a:rPr lang="en-US" altLang="zh-TW" sz="2000" b="0" dirty="0">
                <a:latin typeface="+mj-ea"/>
                <a:ea typeface="+mj-ea"/>
              </a:rPr>
              <a:t>………………………………..………5</a:t>
            </a:r>
          </a:p>
          <a:p>
            <a:pPr eaLnBrk="1" hangingPunct="1">
              <a:lnSpc>
                <a:spcPts val="2000"/>
              </a:lnSpc>
              <a:spcBef>
                <a:spcPct val="0"/>
              </a:spcBef>
              <a:buFontTx/>
              <a:buNone/>
            </a:pPr>
            <a:endParaRPr lang="zh-TW" altLang="en-US" sz="2000" b="0" dirty="0">
              <a:latin typeface="+mj-ea"/>
              <a:ea typeface="+mj-ea"/>
            </a:endParaRPr>
          </a:p>
          <a:p>
            <a:pPr eaLnBrk="1" hangingPunct="1">
              <a:lnSpc>
                <a:spcPts val="2000"/>
              </a:lnSpc>
              <a:spcBef>
                <a:spcPct val="0"/>
              </a:spcBef>
              <a:buFontTx/>
              <a:buNone/>
            </a:pPr>
            <a:r>
              <a:rPr lang="zh-TW" altLang="en-US" sz="2000" b="0" dirty="0">
                <a:latin typeface="+mj-ea"/>
                <a:ea typeface="+mj-ea"/>
              </a:rPr>
              <a:t>陸 </a:t>
            </a:r>
            <a:r>
              <a:rPr lang="en-US" altLang="zh-TW" sz="2000" b="0" dirty="0">
                <a:latin typeface="+mj-ea"/>
                <a:ea typeface="+mj-ea"/>
              </a:rPr>
              <a:t>. </a:t>
            </a:r>
            <a:r>
              <a:rPr lang="zh-TW" altLang="en-US" sz="2000" b="0" dirty="0">
                <a:latin typeface="+mj-ea"/>
                <a:ea typeface="+mj-ea"/>
              </a:rPr>
              <a:t>廠商服務書圖說規範</a:t>
            </a:r>
            <a:r>
              <a:rPr lang="en-US" altLang="zh-TW" sz="2000" b="0" dirty="0">
                <a:latin typeface="+mj-ea"/>
                <a:ea typeface="+mj-ea"/>
              </a:rPr>
              <a:t>………………………6</a:t>
            </a:r>
            <a:endParaRPr lang="zh-TW" altLang="en-US" sz="2000" b="0" dirty="0">
              <a:latin typeface="+mj-ea"/>
              <a:ea typeface="+mj-ea"/>
              <a:sym typeface="Wingdings" panose="05000000000000000000" pitchFamily="2" charset="2"/>
            </a:endParaRPr>
          </a:p>
          <a:p>
            <a:pPr eaLnBrk="1" hangingPunct="1">
              <a:lnSpc>
                <a:spcPts val="2000"/>
              </a:lnSpc>
              <a:spcBef>
                <a:spcPct val="0"/>
              </a:spcBef>
              <a:buFontTx/>
              <a:buNone/>
            </a:pPr>
            <a:endParaRPr lang="zh-TW" altLang="en-US" sz="2000" b="0" dirty="0">
              <a:latin typeface="+mj-ea"/>
              <a:ea typeface="+mj-ea"/>
            </a:endParaRPr>
          </a:p>
          <a:p>
            <a:pPr eaLnBrk="1" hangingPunct="1">
              <a:lnSpc>
                <a:spcPts val="2000"/>
              </a:lnSpc>
              <a:spcBef>
                <a:spcPct val="0"/>
              </a:spcBef>
              <a:buFontTx/>
              <a:buNone/>
            </a:pPr>
            <a:r>
              <a:rPr lang="zh-TW" altLang="en-US" sz="2000" b="0" dirty="0">
                <a:latin typeface="+mj-ea"/>
                <a:ea typeface="+mj-ea"/>
              </a:rPr>
              <a:t>柒 </a:t>
            </a:r>
            <a:r>
              <a:rPr lang="en-US" altLang="zh-TW" sz="2000" b="0" dirty="0">
                <a:latin typeface="+mj-ea"/>
                <a:ea typeface="+mj-ea"/>
              </a:rPr>
              <a:t>. </a:t>
            </a:r>
            <a:r>
              <a:rPr lang="zh-TW" altLang="en-US" sz="2000" b="0">
                <a:latin typeface="+mj-ea"/>
                <a:ea typeface="+mj-ea"/>
              </a:rPr>
              <a:t>規劃設計內部審查標準</a:t>
            </a:r>
            <a:r>
              <a:rPr lang="en-US" altLang="zh-TW" sz="2000" b="0" dirty="0">
                <a:latin typeface="+mj-ea"/>
                <a:ea typeface="+mj-ea"/>
              </a:rPr>
              <a:t>………………….………8</a:t>
            </a:r>
          </a:p>
          <a:p>
            <a:pPr eaLnBrk="1" hangingPunct="1">
              <a:lnSpc>
                <a:spcPts val="2000"/>
              </a:lnSpc>
              <a:spcBef>
                <a:spcPct val="0"/>
              </a:spcBef>
              <a:buFontTx/>
              <a:buNone/>
            </a:pPr>
            <a:endParaRPr lang="en-US" altLang="zh-TW" sz="2000" b="0" dirty="0">
              <a:latin typeface="+mj-ea"/>
              <a:ea typeface="+mj-ea"/>
              <a:sym typeface="Wingdings" panose="05000000000000000000" pitchFamily="2" charset="2"/>
            </a:endParaRPr>
          </a:p>
          <a:p>
            <a:pPr eaLnBrk="1" hangingPunct="1">
              <a:lnSpc>
                <a:spcPts val="2000"/>
              </a:lnSpc>
              <a:spcBef>
                <a:spcPct val="0"/>
              </a:spcBef>
              <a:buFontTx/>
              <a:buNone/>
            </a:pPr>
            <a:r>
              <a:rPr lang="zh-TW" altLang="en-US" sz="2000" b="0" dirty="0">
                <a:latin typeface="+mj-ea"/>
                <a:ea typeface="+mj-ea"/>
                <a:sym typeface="Wingdings" panose="05000000000000000000" pitchFamily="2" charset="2"/>
              </a:rPr>
              <a:t>       附件    </a:t>
            </a:r>
            <a:r>
              <a:rPr lang="en-US" altLang="zh-TW" sz="2000" b="0" dirty="0">
                <a:latin typeface="+mj-ea"/>
                <a:ea typeface="+mj-ea"/>
              </a:rPr>
              <a:t>……………………………………...……9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D78BF890-B28F-9855-78FF-4D55426FC1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kumimoji="1" b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 b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 b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 b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 b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fld id="{314AF103-6DAE-4A30-90DD-56DA69DB6494}" type="slidenum">
              <a:rPr lang="en-US" altLang="zh-TW" b="0">
                <a:ea typeface="微軟正黑體" panose="020B0604030504040204" pitchFamily="34" charset="-120"/>
              </a:rPr>
              <a:pPr/>
              <a:t>3</a:t>
            </a:fld>
            <a:endParaRPr lang="en-US" altLang="zh-TW" b="0">
              <a:ea typeface="微軟正黑體" panose="020B0604030504040204" pitchFamily="34" charset="-120"/>
            </a:endParaRPr>
          </a:p>
        </p:txBody>
      </p:sp>
      <p:sp>
        <p:nvSpPr>
          <p:cNvPr id="5123" name="Rectangle 5">
            <a:extLst>
              <a:ext uri="{FF2B5EF4-FFF2-40B4-BE49-F238E27FC236}">
                <a16:creationId xmlns:a16="http://schemas.microsoft.com/office/drawing/2014/main" id="{FB82E762-01F8-2290-2892-0E9C70031F8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54372" y="1072716"/>
            <a:ext cx="10350056" cy="48196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 algn="l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charset="0"/>
                <a:ea typeface="微軟正黑體" pitchFamily="34" charset="-120"/>
              </a:defRPr>
            </a:lvl1pPr>
            <a:lvl2pPr marL="742950" indent="-285750" algn="l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charset="0"/>
                <a:ea typeface="微軟正黑體" pitchFamily="34" charset="-120"/>
              </a:defRPr>
            </a:lvl2pPr>
            <a:lvl3pPr marL="1143000" indent="-228600" algn="l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charset="0"/>
                <a:ea typeface="微軟正黑體" pitchFamily="34" charset="-120"/>
              </a:defRPr>
            </a:lvl3pPr>
            <a:lvl4pPr marL="1600200" indent="-228600" algn="l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charset="0"/>
                <a:ea typeface="微軟正黑體" pitchFamily="34" charset="-120"/>
              </a:defRPr>
            </a:lvl4pPr>
            <a:lvl5pPr marL="2057400" indent="-228600" algn="l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charset="0"/>
                <a:ea typeface="微軟正黑體" pitchFamily="34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微軟正黑體" pitchFamily="34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微軟正黑體" pitchFamily="34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微軟正黑體" pitchFamily="34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微軟正黑體" pitchFamily="34" charset="-120"/>
              </a:defRPr>
            </a:lvl9pPr>
          </a:lstStyle>
          <a:p>
            <a:pPr marL="446088">
              <a:lnSpc>
                <a:spcPts val="3000"/>
              </a:lnSpc>
              <a:spcBef>
                <a:spcPct val="0"/>
              </a:spcBef>
              <a:buFontTx/>
              <a:buNone/>
              <a:defRPr/>
            </a:pPr>
            <a:r>
              <a:rPr lang="zh-TW" altLang="en-US" sz="2400" kern="2000">
                <a:latin typeface="微軟正黑體" panose="020B0604030504040204" pitchFamily="34" charset="-120"/>
              </a:rPr>
              <a:t>壹、規劃設計內容概述與經費</a:t>
            </a:r>
          </a:p>
          <a:p>
            <a:pPr marL="446088">
              <a:lnSpc>
                <a:spcPts val="3000"/>
              </a:lnSpc>
              <a:spcBef>
                <a:spcPts val="1200"/>
              </a:spcBef>
              <a:buNone/>
              <a:defRPr/>
            </a:pPr>
            <a:r>
              <a:rPr lang="zh-TW" altLang="en-US" sz="1800" b="0" kern="2000">
                <a:latin typeface="微軟正黑體" panose="020B0604030504040204" pitchFamily="34" charset="-120"/>
              </a:rPr>
              <a:t>本案針對美食街用餐空間進行整體規劃設計，規劃內容包含餐畢倒廚餘動線、座位分區、家具、照明及軟裝設計，並融入企業文化元素，營造舒適、具一致性及彈性的用餐環境。</a:t>
            </a:r>
            <a:br>
              <a:rPr lang="en-US" altLang="zh-TW" sz="1800" b="0" kern="2000">
                <a:latin typeface="微軟正黑體" panose="020B0604030504040204" pitchFamily="34" charset="-120"/>
              </a:rPr>
            </a:br>
            <a:r>
              <a:rPr lang="zh-TW" altLang="en-US" sz="1800" b="0" kern="2000">
                <a:latin typeface="微軟正黑體" panose="020B0604030504040204" pitchFamily="34" charset="-120"/>
              </a:rPr>
              <a:t>本案設計</a:t>
            </a:r>
            <a:r>
              <a:rPr lang="en-US" altLang="zh-TW" sz="1800" b="0" kern="2000">
                <a:latin typeface="微軟正黑體" panose="020B0604030504040204" pitchFamily="34" charset="-120"/>
              </a:rPr>
              <a:t>+</a:t>
            </a:r>
            <a:r>
              <a:rPr lang="zh-TW" altLang="en-US" sz="1800" b="0" kern="2000">
                <a:latin typeface="微軟正黑體" panose="020B0604030504040204" pitchFamily="34" charset="-120"/>
              </a:rPr>
              <a:t>監造費合計</a:t>
            </a:r>
            <a:r>
              <a:rPr lang="en-US" altLang="zh-TW" sz="1800" b="0" kern="2000">
                <a:latin typeface="微軟正黑體" panose="020B0604030504040204" pitchFamily="34" charset="-120"/>
              </a:rPr>
              <a:t>55</a:t>
            </a:r>
            <a:r>
              <a:rPr lang="zh-TW" altLang="en-US" sz="1800" b="0" kern="2000">
                <a:latin typeface="微軟正黑體" panose="020B0604030504040204" pitchFamily="34" charset="-120"/>
              </a:rPr>
              <a:t>萬元。</a:t>
            </a:r>
            <a:br>
              <a:rPr lang="en-US" altLang="zh-TW" sz="1800" b="0" kern="2000">
                <a:latin typeface="微軟正黑體" panose="020B0604030504040204" pitchFamily="34" charset="-120"/>
              </a:rPr>
            </a:br>
            <a:endParaRPr lang="zh-TW" altLang="en-US" sz="1800" b="0" kern="2000">
              <a:latin typeface="微軟正黑體" panose="020B0604030504040204" pitchFamily="34" charset="-120"/>
            </a:endParaRPr>
          </a:p>
          <a:p>
            <a:pPr marL="446088">
              <a:lnSpc>
                <a:spcPts val="3000"/>
              </a:lnSpc>
              <a:spcBef>
                <a:spcPct val="0"/>
              </a:spcBef>
              <a:buFontTx/>
              <a:buNone/>
              <a:defRPr/>
            </a:pPr>
            <a:r>
              <a:rPr lang="zh-TW" altLang="en-US" sz="2400" kern="2000">
                <a:latin typeface="微軟正黑體" panose="020B0604030504040204" pitchFamily="34" charset="-120"/>
              </a:rPr>
              <a:t>貳、履約內容</a:t>
            </a:r>
            <a:endParaRPr lang="en-US" altLang="zh-TW" sz="2400" kern="2000">
              <a:latin typeface="微軟正黑體" panose="020B0604030504040204" pitchFamily="34" charset="-120"/>
            </a:endParaRPr>
          </a:p>
          <a:p>
            <a:pPr marL="446088">
              <a:lnSpc>
                <a:spcPts val="3000"/>
              </a:lnSpc>
              <a:spcBef>
                <a:spcPct val="0"/>
              </a:spcBef>
              <a:buFontTx/>
              <a:buNone/>
              <a:defRPr/>
            </a:pPr>
            <a:r>
              <a:rPr lang="zh-TW" altLang="en-US" sz="1800" b="0" kern="2000">
                <a:latin typeface="微軟正黑體" panose="020B0604030504040204" pitchFamily="34" charset="-120"/>
              </a:rPr>
              <a:t>服務酬金上限依「建築物工程技術服務建造費用百分比」為準。工作內容包含工程發包圖說、工程標單、申辦建造執照、監造等。</a:t>
            </a:r>
          </a:p>
          <a:p>
            <a:pPr marL="446088">
              <a:lnSpc>
                <a:spcPts val="3000"/>
              </a:lnSpc>
              <a:spcBef>
                <a:spcPct val="0"/>
              </a:spcBef>
              <a:buFontTx/>
              <a:buNone/>
              <a:defRPr/>
            </a:pPr>
            <a:r>
              <a:rPr lang="zh-TW" altLang="en-US" sz="1800" b="0" kern="2000">
                <a:latin typeface="微軟正黑體" panose="020B0604030504040204" pitchFamily="34" charset="-120"/>
              </a:rPr>
              <a:t>廠商應完成本說明書所列各項需求，包含有關之水電、空調、消防、門禁、及其他附屬設施之規劃設計。</a:t>
            </a:r>
          </a:p>
          <a:p>
            <a:pPr marL="446088">
              <a:lnSpc>
                <a:spcPts val="3000"/>
              </a:lnSpc>
              <a:spcBef>
                <a:spcPct val="0"/>
              </a:spcBef>
              <a:buFontTx/>
              <a:buNone/>
              <a:defRPr/>
            </a:pPr>
            <a:r>
              <a:rPr lang="zh-TW" altLang="en-US" sz="1800" b="0" kern="2000">
                <a:latin typeface="微軟正黑體" panose="020B0604030504040204" pitchFamily="34" charset="-120"/>
              </a:rPr>
              <a:t>施工地點為本院新竹中興院區。</a:t>
            </a:r>
          </a:p>
          <a:p>
            <a:pPr marL="446088">
              <a:lnSpc>
                <a:spcPts val="3000"/>
              </a:lnSpc>
              <a:spcBef>
                <a:spcPct val="0"/>
              </a:spcBef>
              <a:buFontTx/>
              <a:buNone/>
              <a:defRPr/>
            </a:pPr>
            <a:r>
              <a:rPr lang="zh-TW" altLang="en-US" sz="1800" b="0" kern="2000">
                <a:latin typeface="微軟正黑體" panose="020B0604030504040204" pitchFamily="34" charset="-120"/>
              </a:rPr>
              <a:t>規劃設計內容應符合建築相關法規規定。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投影片編號版面配置區 3">
            <a:extLst>
              <a:ext uri="{FF2B5EF4-FFF2-40B4-BE49-F238E27FC236}">
                <a16:creationId xmlns:a16="http://schemas.microsoft.com/office/drawing/2014/main" id="{B66A43B6-3467-6596-0B75-CCC3410462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kumimoji="1" b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 b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 b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 b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 b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fld id="{2C94BBAD-AAD6-4DF6-9845-AF6BEAC38468}" type="slidenum">
              <a:rPr lang="en-US" altLang="zh-TW" b="0">
                <a:solidFill>
                  <a:schemeClr val="bg1"/>
                </a:solidFill>
                <a:ea typeface="微軟正黑體" panose="020B0604030504040204" pitchFamily="34" charset="-120"/>
              </a:rPr>
              <a:pPr/>
              <a:t>4</a:t>
            </a:fld>
            <a:endParaRPr lang="en-US" altLang="zh-TW" b="0">
              <a:solidFill>
                <a:schemeClr val="bg1"/>
              </a:solidFill>
              <a:ea typeface="微軟正黑體" panose="020B0604030504040204" pitchFamily="34" charset="-120"/>
            </a:endParaRPr>
          </a:p>
        </p:txBody>
      </p:sp>
      <p:sp>
        <p:nvSpPr>
          <p:cNvPr id="6147" name="Rectangle 4">
            <a:extLst>
              <a:ext uri="{FF2B5EF4-FFF2-40B4-BE49-F238E27FC236}">
                <a16:creationId xmlns:a16="http://schemas.microsoft.com/office/drawing/2014/main" id="{2F145054-8573-E593-ED09-43484DCE5C1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26013" y="280148"/>
            <a:ext cx="2031325" cy="4953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algn="l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1pPr>
            <a:lvl2pPr marL="742950" indent="-285750" algn="l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2pPr>
            <a:lvl3pPr marL="1143000" indent="-228600" algn="l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3pPr>
            <a:lvl4pPr marL="1600200" indent="-228600" algn="l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4pPr>
            <a:lvl5pPr marL="2057400" indent="-228600" algn="l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9pPr>
          </a:lstStyle>
          <a:p>
            <a:pPr algn="ctr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zh-TW" altLang="en-US" sz="2400">
                <a:latin typeface="微軟正黑體" panose="020B0604030504040204" pitchFamily="34" charset="-120"/>
              </a:rPr>
              <a:t>參、需求規劃</a:t>
            </a:r>
            <a:endParaRPr lang="en-US" altLang="zh-TW" sz="1800" b="0">
              <a:latin typeface="微軟正黑體" panose="020B0604030504040204" pitchFamily="34" charset="-120"/>
            </a:endParaRPr>
          </a:p>
        </p:txBody>
      </p:sp>
      <p:sp>
        <p:nvSpPr>
          <p:cNvPr id="6148" name="Rectangle 1217">
            <a:extLst>
              <a:ext uri="{FF2B5EF4-FFF2-40B4-BE49-F238E27FC236}">
                <a16:creationId xmlns:a16="http://schemas.microsoft.com/office/drawing/2014/main" id="{4C68102C-4429-450C-880B-C2E0CDC561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20075" y="6170613"/>
            <a:ext cx="21590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algn="l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1pPr>
            <a:lvl2pPr marL="742950" indent="-285750" algn="l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2pPr>
            <a:lvl3pPr marL="1143000" indent="-228600" algn="l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3pPr>
            <a:lvl4pPr marL="1600200" indent="-228600" algn="l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4pPr>
            <a:lvl5pPr marL="2057400" indent="-228600" algn="l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zh-TW" altLang="en-US" sz="900" b="0">
                <a:solidFill>
                  <a:srgbClr val="000080"/>
                </a:solidFill>
                <a:ea typeface="新細明體" panose="02020500000000000000" pitchFamily="18" charset="-120"/>
                <a:cs typeface="Arial" panose="020B0604020202020204" pitchFamily="34" charset="0"/>
              </a:rPr>
              <a:t> </a:t>
            </a:r>
            <a:endParaRPr lang="zh-TW" altLang="en-US" sz="1800" b="0">
              <a:ea typeface="新細明體" panose="02020500000000000000" pitchFamily="18" charset="-120"/>
              <a:cs typeface="Arial" panose="020B0604020202020204" pitchFamily="34" charset="0"/>
            </a:endParaRPr>
          </a:p>
        </p:txBody>
      </p:sp>
      <p:pic>
        <p:nvPicPr>
          <p:cNvPr id="6" name="圖片 5">
            <a:extLst>
              <a:ext uri="{FF2B5EF4-FFF2-40B4-BE49-F238E27FC236}">
                <a16:creationId xmlns:a16="http://schemas.microsoft.com/office/drawing/2014/main" id="{69898ECE-2F9D-DE13-B8EB-080774F3CBB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9982"/>
            <a:ext cx="2127792" cy="3368564"/>
          </a:xfrm>
          <a:prstGeom prst="rect">
            <a:avLst/>
          </a:prstGeom>
        </p:spPr>
      </p:pic>
      <p:graphicFrame>
        <p:nvGraphicFramePr>
          <p:cNvPr id="8" name="表格 7">
            <a:extLst>
              <a:ext uri="{FF2B5EF4-FFF2-40B4-BE49-F238E27FC236}">
                <a16:creationId xmlns:a16="http://schemas.microsoft.com/office/drawing/2014/main" id="{4D174FCE-C713-B171-F26A-D1B48F0B534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42991070"/>
              </p:ext>
            </p:extLst>
          </p:nvPr>
        </p:nvGraphicFramePr>
        <p:xfrm>
          <a:off x="2473692" y="899603"/>
          <a:ext cx="8162224" cy="5255282"/>
        </p:xfrm>
        <a:graphic>
          <a:graphicData uri="http://schemas.openxmlformats.org/drawingml/2006/table">
            <a:tbl>
              <a:tblPr firstRow="1">
                <a:tableStyleId>{93296810-A885-4BE3-A3E7-6D5BEEA58F35}</a:tableStyleId>
              </a:tblPr>
              <a:tblGrid>
                <a:gridCol w="3224464">
                  <a:extLst>
                    <a:ext uri="{9D8B030D-6E8A-4147-A177-3AD203B41FA5}">
                      <a16:colId xmlns:a16="http://schemas.microsoft.com/office/drawing/2014/main" val="2818944385"/>
                    </a:ext>
                  </a:extLst>
                </a:gridCol>
                <a:gridCol w="4937760">
                  <a:extLst>
                    <a:ext uri="{9D8B030D-6E8A-4147-A177-3AD203B41FA5}">
                      <a16:colId xmlns:a16="http://schemas.microsoft.com/office/drawing/2014/main" val="1727852158"/>
                    </a:ext>
                  </a:extLst>
                </a:gridCol>
              </a:tblGrid>
              <a:tr h="125555"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</a:pPr>
                      <a:r>
                        <a:rPr lang="zh-TW" altLang="en-US" sz="1600" b="1">
                          <a:solidFill>
                            <a:srgbClr val="FFFFFF"/>
                          </a:solidFill>
                        </a:rPr>
                        <a:t>項目</a:t>
                      </a:r>
                    </a:p>
                  </a:txBody>
                  <a:tcPr marL="114300" marR="114300" marT="36576" marB="36576" anchor="ctr">
                    <a:lnL w="12700" cap="flat" cmpd="sng" algn="ctr">
                      <a:solidFill>
                        <a:srgbClr val="B9CFD6"/>
                      </a:solidFill>
                      <a:prstDash val="solid"/>
                    </a:lnL>
                    <a:lnR w="12700" cap="flat" cmpd="sng" algn="ctr">
                      <a:solidFill>
                        <a:srgbClr val="B9CFD6"/>
                      </a:solidFill>
                      <a:prstDash val="solid"/>
                    </a:lnR>
                    <a:lnT w="12700" cap="flat" cmpd="sng" algn="ctr">
                      <a:solidFill>
                        <a:srgbClr val="B9CFD6"/>
                      </a:solidFill>
                      <a:prstDash val="solid"/>
                    </a:lnT>
                    <a:lnB w="12700" cap="flat" cmpd="sng" algn="ctr">
                      <a:solidFill>
                        <a:srgbClr val="B9CFD6"/>
                      </a:solidFill>
                      <a:prstDash val="solid"/>
                    </a:lnB>
                    <a:solidFill>
                      <a:srgbClr val="1F4E5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</a:pPr>
                      <a:r>
                        <a:rPr lang="zh-TW" altLang="en-US" sz="1600" b="1">
                          <a:solidFill>
                            <a:srgbClr val="FFFFFF"/>
                          </a:solidFill>
                        </a:rPr>
                        <a:t>機能、使用模式及相關說明</a:t>
                      </a:r>
                    </a:p>
                  </a:txBody>
                  <a:tcPr marL="114300" marR="114300" marT="36576" marB="36576" anchor="ctr">
                    <a:lnL w="12700" cap="flat" cmpd="sng" algn="ctr">
                      <a:solidFill>
                        <a:srgbClr val="B9CF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9CF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9CFD6"/>
                      </a:solidFill>
                      <a:prstDash val="solid"/>
                    </a:lnT>
                    <a:lnB w="12700" cap="flat" cmpd="sng" algn="ctr">
                      <a:solidFill>
                        <a:srgbClr val="B9CF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4E5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06745272"/>
                  </a:ext>
                </a:extLst>
              </a:tr>
              <a:tr h="475702">
                <a:tc>
                  <a:txBody>
                    <a:bodyPr/>
                    <a:lstStyle/>
                    <a:p>
                      <a:pPr marL="266700" indent="-266700" algn="just" defTabSz="914400" rtl="0" eaLnBrk="1" latinLnBrk="0" hangingPunct="1">
                        <a:lnSpc>
                          <a:spcPts val="2500"/>
                        </a:lnSpc>
                      </a:pPr>
                      <a:r>
                        <a:rPr lang="en-US" altLang="zh-TW" sz="1600" kern="1200">
                          <a:solidFill>
                            <a:srgbClr val="1D2E36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r>
                        <a:rPr lang="zh-TW" altLang="en-US" sz="1600" kern="1200">
                          <a:solidFill>
                            <a:srgbClr val="1D2E36"/>
                          </a:solidFill>
                          <a:latin typeface="+mn-lt"/>
                          <a:ea typeface="+mn-ea"/>
                          <a:cs typeface="+mn-cs"/>
                        </a:rPr>
                        <a:t>、</a:t>
                      </a:r>
                      <a:r>
                        <a:rPr lang="en-US" altLang="zh-TW" sz="1600" kern="1200">
                          <a:solidFill>
                            <a:srgbClr val="1D2E36"/>
                          </a:solidFill>
                          <a:latin typeface="+mn-lt"/>
                          <a:ea typeface="+mn-ea"/>
                          <a:cs typeface="+mn-cs"/>
                        </a:rPr>
                        <a:t>52</a:t>
                      </a:r>
                      <a:r>
                        <a:rPr lang="zh-TW" altLang="en-US" sz="1600" kern="1200">
                          <a:solidFill>
                            <a:srgbClr val="1D2E36"/>
                          </a:solidFill>
                          <a:latin typeface="+mn-lt"/>
                          <a:ea typeface="+mn-ea"/>
                          <a:cs typeface="+mn-cs"/>
                        </a:rPr>
                        <a:t>館</a:t>
                      </a:r>
                      <a:r>
                        <a:rPr lang="en-US" altLang="zh-TW" sz="1600" kern="1200">
                          <a:solidFill>
                            <a:srgbClr val="1D2E36"/>
                          </a:solidFill>
                          <a:latin typeface="+mn-lt"/>
                          <a:ea typeface="+mn-ea"/>
                          <a:cs typeface="+mn-cs"/>
                        </a:rPr>
                        <a:t>A-3</a:t>
                      </a:r>
                      <a:r>
                        <a:rPr lang="zh-TW" altLang="en-US" sz="1600" kern="1200">
                          <a:solidFill>
                            <a:srgbClr val="1D2E36"/>
                          </a:solidFill>
                          <a:latin typeface="+mn-lt"/>
                          <a:ea typeface="+mn-ea"/>
                          <a:cs typeface="+mn-cs"/>
                        </a:rPr>
                        <a:t>、</a:t>
                      </a:r>
                      <a:r>
                        <a:rPr lang="en-US" altLang="zh-TW" sz="1600" kern="1200">
                          <a:solidFill>
                            <a:srgbClr val="1D2E36"/>
                          </a:solidFill>
                          <a:latin typeface="+mn-lt"/>
                          <a:ea typeface="+mn-ea"/>
                          <a:cs typeface="+mn-cs"/>
                        </a:rPr>
                        <a:t>A-1</a:t>
                      </a:r>
                      <a:r>
                        <a:rPr lang="zh-TW" altLang="en-US" sz="1600" kern="1200">
                          <a:solidFill>
                            <a:srgbClr val="1D2E36"/>
                          </a:solidFill>
                          <a:latin typeface="+mn-lt"/>
                          <a:ea typeface="+mn-ea"/>
                          <a:cs typeface="+mn-cs"/>
                        </a:rPr>
                        <a:t>區</a:t>
                      </a:r>
                    </a:p>
                  </a:txBody>
                  <a:tcPr marL="114300" marR="114300" marT="36576" marB="36576" anchor="ctr">
                    <a:lnL w="12700" cap="flat" cmpd="sng" algn="ctr">
                      <a:solidFill>
                        <a:srgbClr val="B9CFD6"/>
                      </a:solidFill>
                      <a:prstDash val="solid"/>
                    </a:lnL>
                    <a:lnR w="12700" cap="flat" cmpd="sng" algn="ctr">
                      <a:solidFill>
                        <a:srgbClr val="B9CF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9CF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9CF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/>
                    <a:lstStyle/>
                    <a:p>
                      <a:pPr marL="266700" indent="-266700" algn="just" defTabSz="914400" rtl="0" eaLnBrk="1" latinLnBrk="0" hangingPunct="1">
                        <a:lnSpc>
                          <a:spcPts val="2500"/>
                        </a:lnSpc>
                      </a:pPr>
                      <a:r>
                        <a:rPr lang="zh-TW" altLang="en-US" sz="1600"/>
                        <a:t>空間整體規劃</a:t>
                      </a:r>
                      <a:endParaRPr lang="zh-TW" altLang="en-US" sz="1600" kern="1200">
                        <a:solidFill>
                          <a:srgbClr val="1D2E36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14300" marR="114300" marT="36576" marB="36576" anchor="ctr">
                    <a:lnL w="12700" cap="flat" cmpd="sng" algn="ctr">
                      <a:solidFill>
                        <a:srgbClr val="B9CF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9CF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9CF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9CF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8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30951269"/>
                  </a:ext>
                </a:extLst>
              </a:tr>
              <a:tr h="475702">
                <a:tc>
                  <a:txBody>
                    <a:bodyPr/>
                    <a:lstStyle/>
                    <a:p>
                      <a:pPr marL="266700" indent="-266700" algn="just" defTabSz="914400" rtl="0" eaLnBrk="1" latinLnBrk="0" hangingPunct="1">
                        <a:lnSpc>
                          <a:spcPts val="2500"/>
                        </a:lnSpc>
                      </a:pPr>
                      <a:r>
                        <a:rPr lang="en-US" altLang="zh-TW" sz="1600" kern="1200">
                          <a:solidFill>
                            <a:srgbClr val="1D2E36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r>
                        <a:rPr lang="zh-TW" altLang="en-US" sz="1600" kern="1200">
                          <a:solidFill>
                            <a:srgbClr val="1D2E36"/>
                          </a:solidFill>
                          <a:latin typeface="+mn-lt"/>
                          <a:ea typeface="+mn-ea"/>
                          <a:cs typeface="+mn-cs"/>
                        </a:rPr>
                        <a:t>、天花板優化</a:t>
                      </a:r>
                    </a:p>
                  </a:txBody>
                  <a:tcPr marL="114300" marR="114300" marT="36576" marB="36576" anchor="ctr">
                    <a:lnL w="12700" cap="flat" cmpd="sng" algn="ctr">
                      <a:solidFill>
                        <a:srgbClr val="B9CFD6"/>
                      </a:solidFill>
                      <a:prstDash val="solid"/>
                    </a:lnL>
                    <a:lnR w="12700" cap="flat" cmpd="sng" algn="ctr">
                      <a:solidFill>
                        <a:srgbClr val="B9CF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9CF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9CF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/>
                    <a:lstStyle/>
                    <a:p>
                      <a:pPr marL="266700" indent="-266700" algn="just" defTabSz="914400" rtl="0" eaLnBrk="1" latinLnBrk="0" hangingPunct="1">
                        <a:lnSpc>
                          <a:spcPts val="2500"/>
                        </a:lnSpc>
                      </a:pPr>
                      <a:r>
                        <a:rPr lang="zh-TW" altLang="en-US" sz="1600"/>
                        <a:t>優化天花板造型、照明及既有設備</a:t>
                      </a:r>
                      <a:endParaRPr lang="zh-TW" altLang="en-US" sz="1600" kern="1200">
                        <a:solidFill>
                          <a:srgbClr val="1D2E36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14300" marR="114300" marT="36576" marB="36576" anchor="ctr">
                    <a:lnL w="12700" cap="flat" cmpd="sng" algn="ctr">
                      <a:solidFill>
                        <a:srgbClr val="B9CF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9CF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9CF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9CF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8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74958899"/>
                  </a:ext>
                </a:extLst>
              </a:tr>
              <a:tr h="475702">
                <a:tc gridSpan="2">
                  <a:txBody>
                    <a:bodyPr/>
                    <a:lstStyle/>
                    <a:p>
                      <a:pPr marL="266700" marR="0" lvl="0" indent="-266700" algn="just" defTabSz="914400" rtl="0" eaLnBrk="1" fontAlgn="auto" latinLnBrk="0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600" kern="1200">
                          <a:solidFill>
                            <a:srgbClr val="1D2E36"/>
                          </a:solidFill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r>
                        <a:rPr lang="zh-TW" altLang="en-US" sz="1600" kern="1200">
                          <a:solidFill>
                            <a:srgbClr val="1D2E36"/>
                          </a:solidFill>
                          <a:latin typeface="+mn-lt"/>
                          <a:ea typeface="+mn-ea"/>
                          <a:cs typeface="+mn-cs"/>
                        </a:rPr>
                        <a:t>、回收區</a:t>
                      </a:r>
                    </a:p>
                  </a:txBody>
                  <a:tcPr marL="114300" marR="114300" marT="36576" marB="36576" anchor="ctr">
                    <a:lnL w="12700" cap="flat" cmpd="sng" algn="ctr">
                      <a:solidFill>
                        <a:srgbClr val="B9CFD6"/>
                      </a:solidFill>
                      <a:prstDash val="solid"/>
                    </a:lnL>
                    <a:lnR w="12700" cap="flat" cmpd="sng" algn="ctr">
                      <a:solidFill>
                        <a:srgbClr val="B9CF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9CF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9CF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9E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36238754"/>
                  </a:ext>
                </a:extLst>
              </a:tr>
              <a:tr h="475702">
                <a:tc>
                  <a:txBody>
                    <a:bodyPr/>
                    <a:lstStyle/>
                    <a:p>
                      <a:pPr marL="723900" marR="0" lvl="1" indent="-266700" algn="just" defTabSz="914400" rtl="0" eaLnBrk="1" fontAlgn="auto" latinLnBrk="0" hangingPunct="1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600" kern="1200">
                          <a:solidFill>
                            <a:srgbClr val="1D2E36"/>
                          </a:solidFill>
                          <a:latin typeface="+mn-lt"/>
                          <a:ea typeface="+mn-ea"/>
                          <a:cs typeface="+mn-cs"/>
                        </a:rPr>
                        <a:t>1.</a:t>
                      </a:r>
                      <a:r>
                        <a:rPr lang="zh-TW" altLang="en-US" sz="1600" kern="1200">
                          <a:solidFill>
                            <a:srgbClr val="1D2E36"/>
                          </a:solidFill>
                          <a:latin typeface="+mn-lt"/>
                          <a:ea typeface="+mn-ea"/>
                          <a:cs typeface="+mn-cs"/>
                        </a:rPr>
                        <a:t>造型牆美化</a:t>
                      </a:r>
                      <a:r>
                        <a:rPr lang="en-US" altLang="zh-TW" sz="1600" kern="1200">
                          <a:solidFill>
                            <a:srgbClr val="1D2E36"/>
                          </a:solidFill>
                          <a:latin typeface="+mn-lt"/>
                          <a:ea typeface="+mn-ea"/>
                          <a:cs typeface="+mn-cs"/>
                        </a:rPr>
                        <a:t>+</a:t>
                      </a:r>
                      <a:r>
                        <a:rPr lang="zh-TW" altLang="en-US" sz="1600" kern="1200">
                          <a:solidFill>
                            <a:srgbClr val="1D2E36"/>
                          </a:solidFill>
                          <a:latin typeface="+mn-lt"/>
                          <a:ea typeface="+mn-ea"/>
                          <a:cs typeface="+mn-cs"/>
                        </a:rPr>
                        <a:t>標示一致性</a:t>
                      </a:r>
                    </a:p>
                  </a:txBody>
                  <a:tcPr marL="114300" marR="114300" marT="36576" marB="36576" anchor="ctr">
                    <a:lnL w="12700" cap="flat" cmpd="sng" algn="ctr">
                      <a:solidFill>
                        <a:srgbClr val="B9CFD6"/>
                      </a:solidFill>
                      <a:prstDash val="solid"/>
                    </a:lnL>
                    <a:lnR w="12700" cap="flat" cmpd="sng" algn="ctr">
                      <a:solidFill>
                        <a:srgbClr val="B9CF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9CF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9CF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/>
                    <a:lstStyle/>
                    <a:p>
                      <a:pPr marL="723900" marR="0" lvl="1" indent="-723900" algn="just" defTabSz="914400" rtl="0" eaLnBrk="1" fontAlgn="auto" latinLnBrk="0" hangingPunct="1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600"/>
                        <a:t>美化造型牆，統一回收分類標示</a:t>
                      </a:r>
                      <a:endParaRPr lang="zh-TW" altLang="en-US" sz="1600" kern="1200">
                        <a:solidFill>
                          <a:srgbClr val="1D2E36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14300" marR="114300" marT="36576" marB="36576" anchor="ctr">
                    <a:lnL w="12700" cap="flat" cmpd="sng" algn="ctr">
                      <a:solidFill>
                        <a:srgbClr val="B9CF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9CF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9CF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9CF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8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36696503"/>
                  </a:ext>
                </a:extLst>
              </a:tr>
              <a:tr h="475702">
                <a:tc>
                  <a:txBody>
                    <a:bodyPr/>
                    <a:lstStyle/>
                    <a:p>
                      <a:pPr marL="723900" marR="0" lvl="1" indent="-266700" algn="just" defTabSz="914400" rtl="0" eaLnBrk="1" fontAlgn="auto" latinLnBrk="0" hangingPunct="1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600" kern="1200">
                          <a:solidFill>
                            <a:srgbClr val="1D2E36"/>
                          </a:solidFill>
                          <a:latin typeface="+mn-lt"/>
                          <a:ea typeface="+mn-ea"/>
                          <a:cs typeface="+mn-cs"/>
                        </a:rPr>
                        <a:t>2.</a:t>
                      </a:r>
                      <a:r>
                        <a:rPr lang="zh-TW" altLang="en-US" sz="1600" kern="1200">
                          <a:solidFill>
                            <a:srgbClr val="1D2E36"/>
                          </a:solidFill>
                          <a:latin typeface="+mn-lt"/>
                          <a:ea typeface="+mn-ea"/>
                          <a:cs typeface="+mn-cs"/>
                        </a:rPr>
                        <a:t>整體空間配置</a:t>
                      </a:r>
                    </a:p>
                  </a:txBody>
                  <a:tcPr marL="114300" marR="114300" marT="36576" marB="36576" anchor="ctr">
                    <a:lnL w="12700" cap="flat" cmpd="sng" algn="ctr">
                      <a:solidFill>
                        <a:srgbClr val="B9CFD6"/>
                      </a:solidFill>
                      <a:prstDash val="solid"/>
                    </a:lnL>
                    <a:lnR w="12700" cap="flat" cmpd="sng" algn="ctr">
                      <a:solidFill>
                        <a:srgbClr val="B9CF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9CF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9CF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/>
                    <a:lstStyle/>
                    <a:p>
                      <a:pPr marL="723900" marR="0" lvl="1" indent="-723900" algn="just" defTabSz="914400" rtl="0" eaLnBrk="1" fontAlgn="auto" latinLnBrk="0" hangingPunct="1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600" kern="1200">
                          <a:solidFill>
                            <a:srgbClr val="1D2E36"/>
                          </a:solidFill>
                          <a:latin typeface="+mn-lt"/>
                          <a:ea typeface="+mn-ea"/>
                          <a:cs typeface="+mn-cs"/>
                        </a:rPr>
                        <a:t>加入市集區域彈性使用機能</a:t>
                      </a:r>
                    </a:p>
                  </a:txBody>
                  <a:tcPr marL="114300" marR="114300" marT="36576" marB="36576" anchor="ctr">
                    <a:lnL w="12700" cap="flat" cmpd="sng" algn="ctr">
                      <a:solidFill>
                        <a:srgbClr val="B9CF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9CF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9CF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9CF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8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3659315"/>
                  </a:ext>
                </a:extLst>
              </a:tr>
              <a:tr h="475702">
                <a:tc>
                  <a:txBody>
                    <a:bodyPr/>
                    <a:lstStyle/>
                    <a:p>
                      <a:pPr marL="723900" marR="0" lvl="1" indent="-266700" algn="just" defTabSz="914400" rtl="0" eaLnBrk="1" fontAlgn="auto" latinLnBrk="0" hangingPunct="1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600" kern="1200">
                          <a:solidFill>
                            <a:srgbClr val="1D2E36"/>
                          </a:solidFill>
                          <a:latin typeface="+mn-lt"/>
                          <a:ea typeface="+mn-ea"/>
                          <a:cs typeface="+mn-cs"/>
                        </a:rPr>
                        <a:t>3.</a:t>
                      </a:r>
                      <a:r>
                        <a:rPr lang="zh-TW" altLang="en-US" sz="1600" kern="1200">
                          <a:solidFill>
                            <a:srgbClr val="1D2E36"/>
                          </a:solidFill>
                          <a:latin typeface="+mn-lt"/>
                          <a:ea typeface="+mn-ea"/>
                          <a:cs typeface="+mn-cs"/>
                        </a:rPr>
                        <a:t> 洗手區：內場</a:t>
                      </a:r>
                      <a:r>
                        <a:rPr lang="en-US" altLang="zh-TW" sz="1600" kern="1200">
                          <a:solidFill>
                            <a:srgbClr val="1D2E36"/>
                          </a:solidFill>
                          <a:latin typeface="+mn-lt"/>
                          <a:ea typeface="+mn-ea"/>
                          <a:cs typeface="+mn-cs"/>
                        </a:rPr>
                        <a:t>*2</a:t>
                      </a:r>
                      <a:r>
                        <a:rPr lang="zh-TW" altLang="en-US" sz="1600" kern="1200">
                          <a:solidFill>
                            <a:srgbClr val="1D2E36"/>
                          </a:solidFill>
                          <a:latin typeface="+mn-lt"/>
                          <a:ea typeface="+mn-ea"/>
                          <a:cs typeface="+mn-cs"/>
                        </a:rPr>
                        <a:t>、外場</a:t>
                      </a:r>
                      <a:r>
                        <a:rPr lang="en-US" altLang="zh-TW" sz="1600" kern="1200">
                          <a:solidFill>
                            <a:srgbClr val="1D2E36"/>
                          </a:solidFill>
                          <a:latin typeface="+mn-lt"/>
                          <a:ea typeface="+mn-ea"/>
                          <a:cs typeface="+mn-cs"/>
                        </a:rPr>
                        <a:t>*2</a:t>
                      </a:r>
                      <a:endParaRPr lang="zh-TW" altLang="en-US" sz="1600" kern="1200">
                        <a:solidFill>
                          <a:srgbClr val="1D2E36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14300" marR="114300" marT="36576" marB="36576" anchor="ctr">
                    <a:lnL w="12700" cap="flat" cmpd="sng" algn="ctr">
                      <a:solidFill>
                        <a:srgbClr val="B9CFD6"/>
                      </a:solidFill>
                      <a:prstDash val="solid"/>
                    </a:lnL>
                    <a:lnR w="12700" cap="flat" cmpd="sng" algn="ctr">
                      <a:solidFill>
                        <a:srgbClr val="B9CF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9CF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9CF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/>
                    <a:lstStyle/>
                    <a:p>
                      <a:pPr marL="723900" marR="0" lvl="1" indent="-723900" algn="just" defTabSz="914400" rtl="0" eaLnBrk="1" fontAlgn="auto" latinLnBrk="0" hangingPunct="1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600"/>
                        <a:t>加入洗手區配置及使用動線</a:t>
                      </a:r>
                      <a:endParaRPr lang="zh-TW" altLang="en-US" sz="1600" kern="1200">
                        <a:solidFill>
                          <a:srgbClr val="1D2E36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14300" marR="114300" marT="36576" marB="36576" anchor="ctr">
                    <a:lnL w="12700" cap="flat" cmpd="sng" algn="ctr">
                      <a:solidFill>
                        <a:srgbClr val="B9CF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9CF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9CF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9CF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8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86946823"/>
                  </a:ext>
                </a:extLst>
              </a:tr>
              <a:tr h="475702">
                <a:tc>
                  <a:txBody>
                    <a:bodyPr/>
                    <a:lstStyle/>
                    <a:p>
                      <a:pPr marL="723900" marR="0" lvl="1" indent="-266700" algn="just" defTabSz="914400" rtl="0" eaLnBrk="1" fontAlgn="auto" latinLnBrk="0" hangingPunct="1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600" kern="1200">
                          <a:solidFill>
                            <a:srgbClr val="1D2E36"/>
                          </a:solidFill>
                          <a:latin typeface="+mn-lt"/>
                          <a:ea typeface="+mn-ea"/>
                          <a:cs typeface="+mn-cs"/>
                        </a:rPr>
                        <a:t>4.</a:t>
                      </a:r>
                      <a:r>
                        <a:rPr lang="zh-TW" altLang="en-US" sz="1600" kern="1200">
                          <a:solidFill>
                            <a:srgbClr val="1D2E36"/>
                          </a:solidFill>
                          <a:latin typeface="+mn-lt"/>
                          <a:ea typeface="+mn-ea"/>
                          <a:cs typeface="+mn-cs"/>
                        </a:rPr>
                        <a:t>清潔人員作業區環境改善</a:t>
                      </a:r>
                    </a:p>
                  </a:txBody>
                  <a:tcPr marL="114300" marR="114300" marT="36576" marB="36576" anchor="ctr">
                    <a:lnL w="12700" cap="flat" cmpd="sng" algn="ctr">
                      <a:solidFill>
                        <a:srgbClr val="B9CFD6"/>
                      </a:solidFill>
                      <a:prstDash val="solid"/>
                    </a:lnL>
                    <a:lnR w="12700" cap="flat" cmpd="sng" algn="ctr">
                      <a:solidFill>
                        <a:srgbClr val="B9CF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9CF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9CF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/>
                    <a:lstStyle/>
                    <a:p>
                      <a:pPr marL="723900" marR="0" lvl="1" indent="-723900" algn="just" defTabSz="914400" rtl="0" eaLnBrk="1" fontAlgn="auto" latinLnBrk="0" hangingPunct="1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600"/>
                        <a:t>改善餐具、清潔工具收納台面</a:t>
                      </a:r>
                      <a:endParaRPr lang="zh-TW" altLang="en-US" sz="1600" kern="1200">
                        <a:solidFill>
                          <a:srgbClr val="1D2E36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14300" marR="114300" marT="36576" marB="36576" anchor="ctr">
                    <a:lnL w="12700" cap="flat" cmpd="sng" algn="ctr">
                      <a:solidFill>
                        <a:srgbClr val="B9CF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9CF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9CF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9CF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8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35471602"/>
                  </a:ext>
                </a:extLst>
              </a:tr>
              <a:tr h="475702">
                <a:tc gridSpan="2">
                  <a:txBody>
                    <a:bodyPr/>
                    <a:lstStyle/>
                    <a:p>
                      <a:pPr marL="266700" marR="0" lvl="0" indent="-266700" algn="just" defTabSz="914400" rtl="0" eaLnBrk="1" fontAlgn="auto" latinLnBrk="0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600" kern="1200">
                          <a:solidFill>
                            <a:srgbClr val="1D2E36"/>
                          </a:solidFill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  <a:r>
                        <a:rPr lang="zh-TW" altLang="en-US" sz="1600" kern="1200">
                          <a:solidFill>
                            <a:srgbClr val="1D2E36"/>
                          </a:solidFill>
                          <a:latin typeface="+mn-lt"/>
                          <a:ea typeface="+mn-ea"/>
                          <a:cs typeface="+mn-cs"/>
                        </a:rPr>
                        <a:t>、傢俱</a:t>
                      </a:r>
                    </a:p>
                  </a:txBody>
                  <a:tcPr marL="114300" marR="114300" marT="36576" marB="36576" anchor="ctr">
                    <a:lnL w="12700" cap="flat" cmpd="sng" algn="ctr">
                      <a:solidFill>
                        <a:srgbClr val="B9CFD6"/>
                      </a:solidFill>
                      <a:prstDash val="solid"/>
                    </a:lnL>
                    <a:lnR w="12700" cap="flat" cmpd="sng" algn="ctr">
                      <a:solidFill>
                        <a:srgbClr val="B9CF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9CF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9CF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9E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84475799"/>
                  </a:ext>
                </a:extLst>
              </a:tr>
              <a:tr h="475702">
                <a:tc>
                  <a:txBody>
                    <a:bodyPr/>
                    <a:lstStyle/>
                    <a:p>
                      <a:pPr marL="723900" marR="0" lvl="1" indent="-266700" algn="just" defTabSz="914400" rtl="0" eaLnBrk="1" fontAlgn="auto" latinLnBrk="0" hangingPunct="1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600" kern="1200">
                          <a:solidFill>
                            <a:srgbClr val="1D2E36"/>
                          </a:solidFill>
                          <a:latin typeface="+mn-lt"/>
                          <a:ea typeface="+mn-ea"/>
                          <a:cs typeface="+mn-cs"/>
                        </a:rPr>
                        <a:t>1.</a:t>
                      </a:r>
                      <a:r>
                        <a:rPr lang="zh-TW" altLang="en-US" sz="1600" kern="1200">
                          <a:solidFill>
                            <a:srgbClr val="1D2E36"/>
                          </a:solidFill>
                          <a:latin typeface="+mn-lt"/>
                          <a:ea typeface="+mn-ea"/>
                          <a:cs typeface="+mn-cs"/>
                        </a:rPr>
                        <a:t>吧台設計</a:t>
                      </a:r>
                    </a:p>
                  </a:txBody>
                  <a:tcPr marL="114300" marR="114300" marT="36576" marB="36576" anchor="ctr">
                    <a:lnL w="12700" cap="flat" cmpd="sng" algn="ctr">
                      <a:solidFill>
                        <a:srgbClr val="B9CFD6"/>
                      </a:solidFill>
                      <a:prstDash val="solid"/>
                    </a:lnL>
                    <a:lnR w="12700" cap="flat" cmpd="sng" algn="ctr">
                      <a:solidFill>
                        <a:srgbClr val="B9CF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9CF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9CF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/>
                    <a:lstStyle/>
                    <a:p>
                      <a:pPr marL="723900" marR="0" lvl="1" indent="-723900" algn="just" defTabSz="914400" rtl="0" eaLnBrk="1" fontAlgn="auto" latinLnBrk="0" hangingPunct="1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600"/>
                        <a:t>窗邊規劃單人座位區</a:t>
                      </a:r>
                      <a:endParaRPr lang="zh-TW" altLang="en-US" sz="1600" kern="1200">
                        <a:solidFill>
                          <a:srgbClr val="1D2E36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14300" marR="114300" marT="36576" marB="36576" anchor="ctr">
                    <a:lnL w="12700" cap="flat" cmpd="sng" algn="ctr">
                      <a:solidFill>
                        <a:srgbClr val="B9CF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9CF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9CF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9CF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8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95685808"/>
                  </a:ext>
                </a:extLst>
              </a:tr>
              <a:tr h="475702">
                <a:tc>
                  <a:txBody>
                    <a:bodyPr/>
                    <a:lstStyle/>
                    <a:p>
                      <a:pPr marL="723900" marR="0" lvl="1" indent="-266700" algn="just" defTabSz="914400" rtl="0" eaLnBrk="1" fontAlgn="auto" latinLnBrk="0" hangingPunct="1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600" kern="1200">
                          <a:solidFill>
                            <a:srgbClr val="1D2E36"/>
                          </a:solidFill>
                          <a:latin typeface="+mn-lt"/>
                          <a:ea typeface="+mn-ea"/>
                          <a:cs typeface="+mn-cs"/>
                        </a:rPr>
                        <a:t>2.</a:t>
                      </a:r>
                      <a:r>
                        <a:rPr lang="zh-TW" altLang="en-US" sz="1600" kern="1200">
                          <a:solidFill>
                            <a:srgbClr val="1D2E36"/>
                          </a:solidFill>
                          <a:latin typeface="+mn-lt"/>
                          <a:ea typeface="+mn-ea"/>
                          <a:cs typeface="+mn-cs"/>
                        </a:rPr>
                        <a:t>沙發、桌椅</a:t>
                      </a:r>
                    </a:p>
                  </a:txBody>
                  <a:tcPr marL="114300" marR="114300" marT="36576" marB="36576" anchor="ctr">
                    <a:lnL w="12700" cap="flat" cmpd="sng" algn="ctr">
                      <a:solidFill>
                        <a:srgbClr val="B9CFD6"/>
                      </a:solidFill>
                      <a:prstDash val="solid"/>
                    </a:lnL>
                    <a:lnR w="12700" cap="flat" cmpd="sng" algn="ctr">
                      <a:solidFill>
                        <a:srgbClr val="B9CF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9CF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9CFD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1" indent="0" algn="just" defTabSz="914400" rtl="0" eaLnBrk="1" fontAlgn="auto" latinLnBrk="0" hangingPunct="1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600"/>
                        <a:t>各區規劃</a:t>
                      </a:r>
                      <a:r>
                        <a:rPr lang="en-US" altLang="zh-TW" sz="1600"/>
                        <a:t>100</a:t>
                      </a:r>
                      <a:r>
                        <a:rPr lang="zh-TW" altLang="en-US" sz="1600"/>
                        <a:t>席，兩區共</a:t>
                      </a:r>
                      <a:r>
                        <a:rPr lang="en-US" altLang="zh-TW" sz="1600"/>
                        <a:t>200</a:t>
                      </a:r>
                      <a:r>
                        <a:rPr lang="zh-TW" altLang="en-US" sz="1600"/>
                        <a:t>席，並選用組合式桌椅，可依使用人數彈性拼組</a:t>
                      </a:r>
                      <a:endParaRPr lang="zh-TW" altLang="en-US" sz="1600" kern="1200">
                        <a:solidFill>
                          <a:srgbClr val="1D2E36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14300" marR="114300" marT="36576" marB="36576" anchor="ctr">
                    <a:lnL w="12700" cap="flat" cmpd="sng" algn="ctr">
                      <a:solidFill>
                        <a:srgbClr val="B9CF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9CF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9CF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9CF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8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70482030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投影片編號版面配置區 3">
            <a:extLst>
              <a:ext uri="{FF2B5EF4-FFF2-40B4-BE49-F238E27FC236}">
                <a16:creationId xmlns:a16="http://schemas.microsoft.com/office/drawing/2014/main" id="{EBA23AFD-5CD0-A9B3-BCF6-2BF1F67E40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kumimoji="1" b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 b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 b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 b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 b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fld id="{862A6F75-7771-4A63-871F-01F3FB9A79FD}" type="slidenum">
              <a:rPr lang="en-US" altLang="zh-TW" b="0">
                <a:solidFill>
                  <a:schemeClr val="bg1"/>
                </a:solidFill>
                <a:ea typeface="微軟正黑體" panose="020B0604030504040204" pitchFamily="34" charset="-120"/>
              </a:rPr>
              <a:pPr/>
              <a:t>5</a:t>
            </a:fld>
            <a:endParaRPr lang="en-US" altLang="zh-TW" b="0">
              <a:solidFill>
                <a:schemeClr val="bg1"/>
              </a:solidFill>
              <a:ea typeface="微軟正黑體" panose="020B0604030504040204" pitchFamily="34" charset="-120"/>
            </a:endParaRPr>
          </a:p>
        </p:txBody>
      </p:sp>
      <p:sp>
        <p:nvSpPr>
          <p:cNvPr id="7173" name="Rectangle 1147">
            <a:extLst>
              <a:ext uri="{FF2B5EF4-FFF2-40B4-BE49-F238E27FC236}">
                <a16:creationId xmlns:a16="http://schemas.microsoft.com/office/drawing/2014/main" id="{8236DA51-3521-9E12-45B6-4D3FDB1BE5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65190" y="412381"/>
            <a:ext cx="9664810" cy="31926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algn="l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1pPr>
            <a:lvl2pPr marL="742950" indent="-285750" algn="l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2pPr>
            <a:lvl3pPr marL="1143000" indent="-228600" algn="l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3pPr>
            <a:lvl4pPr marL="1600200" indent="-228600" algn="l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4pPr>
            <a:lvl5pPr marL="2057400" indent="-228600" algn="l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9pPr>
          </a:lstStyle>
          <a:p>
            <a:pPr>
              <a:lnSpc>
                <a:spcPts val="3500"/>
              </a:lnSpc>
              <a:spcBef>
                <a:spcPct val="0"/>
              </a:spcBef>
              <a:buFontTx/>
              <a:buNone/>
            </a:pPr>
            <a:r>
              <a:rPr lang="zh-TW" altLang="en-US" sz="2400">
                <a:latin typeface="微軟正黑體" panose="020B0604030504040204" pitchFamily="34" charset="-120"/>
              </a:rPr>
              <a:t>肆、廠商資格：</a:t>
            </a:r>
            <a:br>
              <a:rPr lang="en-US" altLang="zh-TW" sz="2400">
                <a:latin typeface="微軟正黑體" panose="020B0604030504040204" pitchFamily="34" charset="-120"/>
              </a:rPr>
            </a:br>
            <a:r>
              <a:rPr lang="zh-TW" altLang="en-US" sz="2000" b="0">
                <a:latin typeface="微軟正黑體" panose="020B0604030504040204" pitchFamily="34" charset="-120"/>
              </a:rPr>
              <a:t>依法登記開業之建築師事務所；或領有有效之建築物室內裝修業登記證，且登記範圍包含專業設計業務之廠商。</a:t>
            </a:r>
            <a:endParaRPr lang="en-US" altLang="zh-TW" sz="2000" b="0">
              <a:latin typeface="微軟正黑體" panose="020B0604030504040204" pitchFamily="34" charset="-120"/>
            </a:endParaRPr>
          </a:p>
          <a:p>
            <a:pPr eaLnBrk="1" hangingPunct="1">
              <a:lnSpc>
                <a:spcPts val="3500"/>
              </a:lnSpc>
              <a:spcBef>
                <a:spcPct val="0"/>
              </a:spcBef>
              <a:buFontTx/>
              <a:buNone/>
            </a:pPr>
            <a:r>
              <a:rPr lang="zh-TW" altLang="en-US" sz="2400">
                <a:latin typeface="微軟正黑體" panose="020B0604030504040204" pitchFamily="34" charset="-120"/>
              </a:rPr>
              <a:t>伍</a:t>
            </a:r>
            <a:r>
              <a:rPr lang="zh-TW" altLang="zh-TW" sz="2400">
                <a:latin typeface="微軟正黑體" panose="020B0604030504040204" pitchFamily="34" charset="-120"/>
              </a:rPr>
              <a:t>、</a:t>
            </a:r>
            <a:r>
              <a:rPr lang="zh-TW" altLang="en-US" sz="2400">
                <a:latin typeface="微軟正黑體" panose="020B0604030504040204" pitchFamily="34" charset="-120"/>
              </a:rPr>
              <a:t>預定時程</a:t>
            </a:r>
            <a:endParaRPr lang="en-US" altLang="zh-TW" sz="2400">
              <a:latin typeface="微軟正黑體" panose="020B0604030504040204" pitchFamily="34" charset="-120"/>
            </a:endParaRPr>
          </a:p>
          <a:p>
            <a:pPr marL="342900" indent="-342900" eaLnBrk="1" hangingPunct="1">
              <a:lnSpc>
                <a:spcPts val="3500"/>
              </a:lnSpc>
              <a:spcBef>
                <a:spcPct val="0"/>
              </a:spcBef>
            </a:pPr>
            <a:r>
              <a:rPr lang="zh-TW" altLang="en-US" sz="2000" b="0">
                <a:latin typeface="微軟正黑體" panose="020B0604030504040204" pitchFamily="34" charset="-120"/>
              </a:rPr>
              <a:t>設計監造採購</a:t>
            </a:r>
            <a:r>
              <a:rPr lang="en-US" altLang="zh-TW" sz="2000" b="0">
                <a:latin typeface="微軟正黑體" panose="020B0604030504040204" pitchFamily="34" charset="-120"/>
              </a:rPr>
              <a:t>(</a:t>
            </a:r>
            <a:r>
              <a:rPr lang="zh-TW" altLang="en-US" sz="2000" b="0">
                <a:latin typeface="微軟正黑體" panose="020B0604030504040204" pitchFamily="34" charset="-120"/>
              </a:rPr>
              <a:t>設計監造規範書</a:t>
            </a:r>
            <a:r>
              <a:rPr lang="en-US" altLang="zh-TW" sz="2000" b="0">
                <a:latin typeface="微軟正黑體" panose="020B0604030504040204" pitchFamily="34" charset="-120"/>
              </a:rPr>
              <a:t>)</a:t>
            </a:r>
            <a:r>
              <a:rPr lang="zh-TW" altLang="en-US" sz="2000" b="0">
                <a:latin typeface="微軟正黑體" panose="020B0604030504040204" pitchFamily="34" charset="-120"/>
              </a:rPr>
              <a:t>／ 內部審查／決標：</a:t>
            </a:r>
            <a:r>
              <a:rPr lang="en-US" altLang="zh-TW" sz="2000" b="0">
                <a:latin typeface="微軟正黑體" panose="020B0604030504040204" pitchFamily="34" charset="-120"/>
              </a:rPr>
              <a:t>8/29</a:t>
            </a:r>
          </a:p>
          <a:p>
            <a:pPr marL="342900" indent="-342900" eaLnBrk="1" hangingPunct="1">
              <a:lnSpc>
                <a:spcPts val="3500"/>
              </a:lnSpc>
              <a:spcBef>
                <a:spcPct val="0"/>
              </a:spcBef>
            </a:pPr>
            <a:r>
              <a:rPr lang="zh-TW" altLang="en-US" sz="2000" b="0">
                <a:latin typeface="微軟正黑體" panose="020B0604030504040204" pitchFamily="34" charset="-120"/>
              </a:rPr>
              <a:t>設計＋發包圖／預算核定</a:t>
            </a:r>
            <a:r>
              <a:rPr lang="en-US" altLang="zh-TW" sz="2000" b="0">
                <a:latin typeface="微軟正黑體" panose="020B0604030504040204" pitchFamily="34" charset="-120"/>
              </a:rPr>
              <a:t>(</a:t>
            </a:r>
            <a:r>
              <a:rPr lang="zh-TW" altLang="en-US" sz="2000" b="0">
                <a:latin typeface="微軟正黑體" panose="020B0604030504040204" pitchFamily="34" charset="-120"/>
              </a:rPr>
              <a:t>包含向行政處處長報告*</a:t>
            </a:r>
            <a:r>
              <a:rPr lang="en-US" altLang="zh-TW" sz="2000" b="0">
                <a:latin typeface="微軟正黑體" panose="020B0604030504040204" pitchFamily="34" charset="-120"/>
              </a:rPr>
              <a:t>1</a:t>
            </a:r>
            <a:r>
              <a:rPr lang="zh-TW" altLang="en-US" sz="2000" b="0">
                <a:latin typeface="微軟正黑體" panose="020B0604030504040204" pitchFamily="34" charset="-120"/>
              </a:rPr>
              <a:t>次</a:t>
            </a:r>
            <a:r>
              <a:rPr lang="en-US" altLang="zh-TW" sz="2000" b="0">
                <a:latin typeface="微軟正黑體" panose="020B0604030504040204" pitchFamily="34" charset="-120"/>
              </a:rPr>
              <a:t>)</a:t>
            </a:r>
            <a:r>
              <a:rPr lang="zh-TW" altLang="en-US" sz="2000" b="0">
                <a:latin typeface="微軟正黑體" panose="020B0604030504040204" pitchFamily="34" charset="-120"/>
              </a:rPr>
              <a:t>：</a:t>
            </a:r>
            <a:r>
              <a:rPr lang="en-US" altLang="zh-TW" sz="2000" b="0">
                <a:latin typeface="微軟正黑體" panose="020B0604030504040204" pitchFamily="34" charset="-120"/>
              </a:rPr>
              <a:t>9/11</a:t>
            </a:r>
            <a:r>
              <a:rPr lang="zh-TW" altLang="en-US" sz="2000" b="0">
                <a:latin typeface="微軟正黑體" panose="020B0604030504040204" pitchFamily="34" charset="-120"/>
              </a:rPr>
              <a:t>核定</a:t>
            </a:r>
            <a:endParaRPr lang="en-US" altLang="zh-TW" sz="2400">
              <a:latin typeface="微軟正黑體" panose="020B0604030504040204" pitchFamily="34" charset="-120"/>
              <a:sym typeface="Wingdings" panose="05000000000000000000" pitchFamily="2" charset="2"/>
            </a:endParaRPr>
          </a:p>
          <a:p>
            <a:pPr>
              <a:lnSpc>
                <a:spcPts val="3500"/>
              </a:lnSpc>
              <a:spcBef>
                <a:spcPct val="0"/>
              </a:spcBef>
              <a:buFontTx/>
              <a:buNone/>
            </a:pPr>
            <a:endParaRPr lang="en-US" altLang="zh-TW" sz="2400">
              <a:latin typeface="微軟正黑體" panose="020B0604030504040204" pitchFamily="34" charset="-120"/>
            </a:endParaRPr>
          </a:p>
        </p:txBody>
      </p:sp>
      <p:graphicFrame>
        <p:nvGraphicFramePr>
          <p:cNvPr id="4" name="表格 3">
            <a:extLst>
              <a:ext uri="{FF2B5EF4-FFF2-40B4-BE49-F238E27FC236}">
                <a16:creationId xmlns:a16="http://schemas.microsoft.com/office/drawing/2014/main" id="{6B85183E-77CD-8E1A-9175-DFD293A1CCD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77146017"/>
              </p:ext>
            </p:extLst>
          </p:nvPr>
        </p:nvGraphicFramePr>
        <p:xfrm>
          <a:off x="1461902" y="3370521"/>
          <a:ext cx="10111563" cy="3056807"/>
        </p:xfrm>
        <a:graphic>
          <a:graphicData uri="http://schemas.openxmlformats.org/drawingml/2006/table">
            <a:tbl>
              <a:tblPr>
                <a:tableStyleId>{ED083AE6-46FA-4A59-8FB0-9F97EB10719F}</a:tableStyleId>
              </a:tblPr>
              <a:tblGrid>
                <a:gridCol w="430693">
                  <a:extLst>
                    <a:ext uri="{9D8B030D-6E8A-4147-A177-3AD203B41FA5}">
                      <a16:colId xmlns:a16="http://schemas.microsoft.com/office/drawing/2014/main" val="4006774388"/>
                    </a:ext>
                  </a:extLst>
                </a:gridCol>
                <a:gridCol w="4856904">
                  <a:extLst>
                    <a:ext uri="{9D8B030D-6E8A-4147-A177-3AD203B41FA5}">
                      <a16:colId xmlns:a16="http://schemas.microsoft.com/office/drawing/2014/main" val="3139775731"/>
                    </a:ext>
                  </a:extLst>
                </a:gridCol>
                <a:gridCol w="1082353">
                  <a:extLst>
                    <a:ext uri="{9D8B030D-6E8A-4147-A177-3AD203B41FA5}">
                      <a16:colId xmlns:a16="http://schemas.microsoft.com/office/drawing/2014/main" val="1116243761"/>
                    </a:ext>
                  </a:extLst>
                </a:gridCol>
                <a:gridCol w="783208">
                  <a:extLst>
                    <a:ext uri="{9D8B030D-6E8A-4147-A177-3AD203B41FA5}">
                      <a16:colId xmlns:a16="http://schemas.microsoft.com/office/drawing/2014/main" val="130747477"/>
                    </a:ext>
                  </a:extLst>
                </a:gridCol>
                <a:gridCol w="1017138">
                  <a:extLst>
                    <a:ext uri="{9D8B030D-6E8A-4147-A177-3AD203B41FA5}">
                      <a16:colId xmlns:a16="http://schemas.microsoft.com/office/drawing/2014/main" val="3442091813"/>
                    </a:ext>
                  </a:extLst>
                </a:gridCol>
                <a:gridCol w="1941267">
                  <a:extLst>
                    <a:ext uri="{9D8B030D-6E8A-4147-A177-3AD203B41FA5}">
                      <a16:colId xmlns:a16="http://schemas.microsoft.com/office/drawing/2014/main" val="3037753556"/>
                    </a:ext>
                  </a:extLst>
                </a:gridCol>
              </a:tblGrid>
              <a:tr h="657833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600" b="0" i="0" u="none" strike="noStrike">
                          <a:solidFill>
                            <a:srgbClr val="243746"/>
                          </a:solidFill>
                          <a:effectLst/>
                          <a:latin typeface="+mj-ea"/>
                          <a:ea typeface="+mj-ea"/>
                        </a:rPr>
                        <a:t>項目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600" b="0" i="0" u="none" strike="noStrike">
                          <a:solidFill>
                            <a:srgbClr val="243746"/>
                          </a:solidFill>
                          <a:effectLst/>
                          <a:latin typeface="+mj-ea"/>
                          <a:ea typeface="+mj-ea"/>
                        </a:rPr>
                        <a:t>內容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600" b="0" i="0" u="none" strike="noStrike">
                          <a:solidFill>
                            <a:srgbClr val="243746"/>
                          </a:solidFill>
                          <a:effectLst/>
                          <a:latin typeface="+mj-ea"/>
                          <a:ea typeface="+mj-ea"/>
                        </a:rPr>
                        <a:t>開始時間</a:t>
                      </a:r>
                      <a:endParaRPr lang="en-US" altLang="zh-TW" sz="1600" b="0" i="0" u="none" strike="noStrike">
                        <a:solidFill>
                          <a:srgbClr val="243746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600" b="0" i="0" u="none" strike="noStrike">
                          <a:solidFill>
                            <a:srgbClr val="243746"/>
                          </a:solidFill>
                          <a:effectLst/>
                          <a:latin typeface="+mj-ea"/>
                          <a:ea typeface="+mj-ea"/>
                        </a:rPr>
                        <a:t>完成時間</a:t>
                      </a:r>
                      <a:endParaRPr lang="en-US" altLang="zh-TW" sz="1600" b="0" i="0" u="none" strike="noStrike">
                        <a:solidFill>
                          <a:srgbClr val="243746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600" b="0" i="0" u="none" strike="noStrike">
                          <a:solidFill>
                            <a:srgbClr val="243746"/>
                          </a:solidFill>
                          <a:effectLst/>
                          <a:latin typeface="+mj-ea"/>
                          <a:ea typeface="+mj-ea"/>
                        </a:rPr>
                        <a:t>預定天數</a:t>
                      </a:r>
                      <a:endParaRPr lang="en-US" altLang="zh-TW" sz="1600" b="0" i="0" u="none" strike="noStrike">
                        <a:solidFill>
                          <a:srgbClr val="243746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600" b="0" i="0" u="none" strike="noStrike">
                          <a:solidFill>
                            <a:srgbClr val="243746"/>
                          </a:solidFill>
                          <a:effectLst/>
                          <a:latin typeface="+mj-ea"/>
                          <a:ea typeface="+mj-ea"/>
                        </a:rPr>
                        <a:t>備註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731894290"/>
                  </a:ext>
                </a:extLst>
              </a:tr>
              <a:tr h="657833"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TW" sz="1600" b="0" i="0" u="none" strike="noStrike">
                          <a:solidFill>
                            <a:srgbClr val="243746"/>
                          </a:solidFill>
                          <a:effectLst/>
                          <a:latin typeface="+mj-ea"/>
                          <a:ea typeface="+mj-ea"/>
                        </a:rPr>
                        <a:t>1</a:t>
                      </a:r>
                      <a:endParaRPr lang="zh-TW" altLang="en-US" sz="1600" b="0" i="0" u="none" strike="noStrike">
                        <a:solidFill>
                          <a:srgbClr val="243746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600" u="none" strike="noStrike">
                          <a:effectLst/>
                          <a:latin typeface="+mj-ea"/>
                          <a:ea typeface="+mj-ea"/>
                        </a:rPr>
                        <a:t>設計監造採購</a:t>
                      </a:r>
                      <a:r>
                        <a:rPr lang="en-US" altLang="zh-TW" sz="1600" u="none" strike="noStrike">
                          <a:effectLst/>
                          <a:latin typeface="+mj-ea"/>
                          <a:ea typeface="+mj-ea"/>
                        </a:rPr>
                        <a:t>(</a:t>
                      </a:r>
                      <a:r>
                        <a:rPr lang="zh-TW" altLang="en-US" sz="1600" u="none" strike="noStrike">
                          <a:effectLst/>
                          <a:latin typeface="+mj-ea"/>
                          <a:ea typeface="+mj-ea"/>
                        </a:rPr>
                        <a:t>設計監造規範書</a:t>
                      </a:r>
                      <a:r>
                        <a:rPr lang="en-US" altLang="zh-TW" sz="1600" u="none" strike="noStrike">
                          <a:effectLst/>
                          <a:latin typeface="+mj-ea"/>
                          <a:ea typeface="+mj-ea"/>
                        </a:rPr>
                        <a:t>)</a:t>
                      </a:r>
                      <a:r>
                        <a:rPr lang="zh-TW" altLang="en-US" sz="1600" u="none" strike="noStrike">
                          <a:effectLst/>
                          <a:latin typeface="+mj-ea"/>
                          <a:ea typeface="+mj-ea"/>
                        </a:rPr>
                        <a:t>／ 內部審查／決標</a:t>
                      </a:r>
                      <a:endParaRPr lang="zh-TW" altLang="en-US" sz="1600" b="0" i="0" u="none" strike="noStrike">
                        <a:solidFill>
                          <a:srgbClr val="243746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600" u="none" strike="noStrike">
                          <a:effectLst/>
                          <a:latin typeface="+mj-ea"/>
                          <a:ea typeface="+mj-ea"/>
                        </a:rPr>
                        <a:t>8/20</a:t>
                      </a:r>
                      <a:endParaRPr lang="en-US" altLang="zh-TW" sz="1600" b="0" i="0" u="none" strike="noStrike">
                        <a:solidFill>
                          <a:srgbClr val="243746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600" u="none" strike="noStrike">
                          <a:effectLst/>
                          <a:latin typeface="+mj-ea"/>
                          <a:ea typeface="+mj-ea"/>
                        </a:rPr>
                        <a:t>8/29</a:t>
                      </a:r>
                      <a:endParaRPr lang="en-US" altLang="zh-TW" sz="1600" b="0" i="0" u="none" strike="noStrike">
                        <a:solidFill>
                          <a:srgbClr val="243746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600" u="none" strike="noStrike">
                          <a:effectLst/>
                          <a:latin typeface="+mj-ea"/>
                          <a:ea typeface="+mj-ea"/>
                        </a:rPr>
                        <a:t>10</a:t>
                      </a:r>
                      <a:endParaRPr lang="en-US" altLang="zh-TW" sz="1600" b="0" i="0" u="none" strike="noStrike">
                        <a:solidFill>
                          <a:srgbClr val="243746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600" u="none" strike="noStrike">
                          <a:effectLst/>
                          <a:latin typeface="+mj-ea"/>
                          <a:ea typeface="+mj-ea"/>
                        </a:rPr>
                        <a:t>恬芳／採購</a:t>
                      </a:r>
                      <a:endParaRPr lang="zh-TW" altLang="en-US" sz="1600" b="0" i="0" u="none" strike="noStrike">
                        <a:solidFill>
                          <a:srgbClr val="243746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3557599279"/>
                  </a:ext>
                </a:extLst>
              </a:tr>
              <a:tr h="754393"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TW" sz="1600" b="0" i="0" u="none" strike="noStrike">
                          <a:solidFill>
                            <a:srgbClr val="243746"/>
                          </a:solidFill>
                          <a:effectLst/>
                          <a:latin typeface="+mj-ea"/>
                          <a:ea typeface="+mj-ea"/>
                        </a:rPr>
                        <a:t>2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600" u="none" strike="noStrike">
                          <a:effectLst/>
                          <a:latin typeface="+mj-ea"/>
                          <a:ea typeface="+mj-ea"/>
                        </a:rPr>
                        <a:t>設計＋發包圖／預算核定</a:t>
                      </a:r>
                      <a:br>
                        <a:rPr lang="zh-TW" altLang="en-US" sz="1600" u="none" strike="noStrike">
                          <a:effectLst/>
                          <a:latin typeface="+mj-ea"/>
                          <a:ea typeface="+mj-ea"/>
                        </a:rPr>
                      </a:br>
                      <a:r>
                        <a:rPr lang="en-US" altLang="zh-TW" sz="1600" u="none" strike="noStrike">
                          <a:effectLst/>
                          <a:latin typeface="+mj-ea"/>
                          <a:ea typeface="+mj-ea"/>
                        </a:rPr>
                        <a:t>(</a:t>
                      </a:r>
                      <a:r>
                        <a:rPr lang="zh-TW" altLang="en-US" sz="1600" u="none" strike="noStrike">
                          <a:effectLst/>
                          <a:latin typeface="+mj-ea"/>
                          <a:ea typeface="+mj-ea"/>
                        </a:rPr>
                        <a:t>包含處長報告*</a:t>
                      </a:r>
                      <a:r>
                        <a:rPr lang="en-US" altLang="zh-TW" sz="1600" u="none" strike="noStrike">
                          <a:effectLst/>
                          <a:latin typeface="+mj-ea"/>
                          <a:ea typeface="+mj-ea"/>
                        </a:rPr>
                        <a:t>1</a:t>
                      </a:r>
                      <a:r>
                        <a:rPr lang="zh-TW" altLang="en-US" sz="1600" u="none" strike="noStrike">
                          <a:effectLst/>
                          <a:latin typeface="+mj-ea"/>
                          <a:ea typeface="+mj-ea"/>
                        </a:rPr>
                        <a:t>次</a:t>
                      </a:r>
                      <a:r>
                        <a:rPr lang="en-US" altLang="zh-TW" sz="1600" u="none" strike="noStrike">
                          <a:effectLst/>
                          <a:latin typeface="+mj-ea"/>
                          <a:ea typeface="+mj-ea"/>
                        </a:rPr>
                        <a:t>)</a:t>
                      </a:r>
                      <a:endParaRPr lang="en-US" altLang="zh-TW" sz="1600" b="0" i="0" u="none" strike="noStrike">
                        <a:solidFill>
                          <a:srgbClr val="243746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600" u="none" strike="noStrike">
                          <a:effectLst/>
                          <a:latin typeface="+mj-ea"/>
                          <a:ea typeface="+mj-ea"/>
                        </a:rPr>
                        <a:t>8/29</a:t>
                      </a:r>
                      <a:endParaRPr lang="en-US" altLang="zh-TW" sz="1600" b="0" i="0" u="none" strike="noStrike">
                        <a:solidFill>
                          <a:srgbClr val="243746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600" u="none" strike="noStrike">
                          <a:effectLst/>
                          <a:latin typeface="+mj-ea"/>
                          <a:ea typeface="+mj-ea"/>
                        </a:rPr>
                        <a:t>9/11</a:t>
                      </a:r>
                      <a:endParaRPr lang="en-US" altLang="zh-TW" sz="1600" b="0" i="0" u="none" strike="noStrike">
                        <a:solidFill>
                          <a:srgbClr val="243746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600" u="none" strike="noStrike">
                          <a:effectLst/>
                          <a:latin typeface="+mj-ea"/>
                          <a:ea typeface="+mj-ea"/>
                        </a:rPr>
                        <a:t>14</a:t>
                      </a:r>
                      <a:endParaRPr lang="en-US" altLang="zh-TW" sz="1600" b="0" i="0" u="none" strike="noStrike">
                        <a:solidFill>
                          <a:srgbClr val="243746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600" u="none" strike="noStrike">
                          <a:effectLst/>
                          <a:latin typeface="+mj-ea"/>
                          <a:ea typeface="+mj-ea"/>
                        </a:rPr>
                        <a:t>設計公司</a:t>
                      </a:r>
                      <a:endParaRPr lang="zh-TW" altLang="en-US" sz="1600" b="0" i="0" u="none" strike="noStrike">
                        <a:solidFill>
                          <a:srgbClr val="243746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3837316468"/>
                  </a:ext>
                </a:extLst>
              </a:tr>
              <a:tr h="328916"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TW" sz="1600" b="0" i="0" u="none" strike="noStrike">
                          <a:solidFill>
                            <a:srgbClr val="243746"/>
                          </a:solidFill>
                          <a:effectLst/>
                          <a:latin typeface="+mj-ea"/>
                          <a:ea typeface="+mj-ea"/>
                        </a:rPr>
                        <a:t>3</a:t>
                      </a:r>
                      <a:endParaRPr lang="zh-TW" altLang="en-US" sz="1600" b="0" i="0" u="none" strike="noStrike">
                        <a:solidFill>
                          <a:srgbClr val="243746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600" u="none" strike="noStrike">
                          <a:effectLst/>
                          <a:latin typeface="+mj-ea"/>
                          <a:ea typeface="+mj-ea"/>
                        </a:rPr>
                        <a:t>工程招標／等標／決標（前置並行）</a:t>
                      </a:r>
                      <a:endParaRPr lang="zh-TW" altLang="en-US" sz="1600" b="0" i="0" u="none" strike="noStrike">
                        <a:solidFill>
                          <a:srgbClr val="243746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600" u="none" strike="noStrike">
                          <a:effectLst/>
                          <a:latin typeface="+mj-ea"/>
                          <a:ea typeface="+mj-ea"/>
                        </a:rPr>
                        <a:t>9/11</a:t>
                      </a:r>
                      <a:endParaRPr lang="en-US" altLang="zh-TW" sz="1600" b="0" i="0" u="none" strike="noStrike">
                        <a:solidFill>
                          <a:srgbClr val="243746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600" u="none" strike="noStrike">
                          <a:effectLst/>
                          <a:latin typeface="+mj-ea"/>
                          <a:ea typeface="+mj-ea"/>
                        </a:rPr>
                        <a:t>10/2</a:t>
                      </a:r>
                      <a:endParaRPr lang="en-US" altLang="zh-TW" sz="1600" b="0" i="0" u="none" strike="noStrike">
                        <a:solidFill>
                          <a:srgbClr val="243746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600" u="none" strike="noStrike">
                          <a:effectLst/>
                          <a:latin typeface="+mj-ea"/>
                          <a:ea typeface="+mj-ea"/>
                        </a:rPr>
                        <a:t>22</a:t>
                      </a:r>
                      <a:endParaRPr lang="en-US" altLang="zh-TW" sz="1600" b="0" i="0" u="none" strike="noStrike">
                        <a:solidFill>
                          <a:srgbClr val="243746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600" u="none" strike="noStrike">
                          <a:effectLst/>
                          <a:latin typeface="+mj-ea"/>
                          <a:ea typeface="+mj-ea"/>
                        </a:rPr>
                        <a:t>採購／設計公司</a:t>
                      </a:r>
                      <a:endParaRPr lang="zh-TW" altLang="en-US" sz="1600" b="0" i="0" u="none" strike="noStrike">
                        <a:solidFill>
                          <a:srgbClr val="243746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2343881252"/>
                  </a:ext>
                </a:extLst>
              </a:tr>
              <a:tr h="328916"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TW" sz="1600" b="0" i="0" u="none" strike="noStrike">
                          <a:solidFill>
                            <a:srgbClr val="243746"/>
                          </a:solidFill>
                          <a:effectLst/>
                          <a:latin typeface="+mj-ea"/>
                          <a:ea typeface="+mj-ea"/>
                        </a:rPr>
                        <a:t>4</a:t>
                      </a:r>
                      <a:endParaRPr lang="zh-TW" altLang="en-US" sz="1600" b="0" i="0" u="none" strike="noStrike">
                        <a:solidFill>
                          <a:srgbClr val="243746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600" u="none" strike="noStrike">
                          <a:effectLst/>
                          <a:latin typeface="+mj-ea"/>
                          <a:ea typeface="+mj-ea"/>
                        </a:rPr>
                        <a:t>兩區同步施工＋監造（趕工）</a:t>
                      </a:r>
                      <a:endParaRPr lang="zh-TW" altLang="en-US" sz="1600" b="0" i="0" u="none" strike="noStrike">
                        <a:solidFill>
                          <a:srgbClr val="243746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600" u="none" strike="noStrike">
                          <a:effectLst/>
                          <a:latin typeface="+mj-ea"/>
                          <a:ea typeface="+mj-ea"/>
                        </a:rPr>
                        <a:t>10/2</a:t>
                      </a:r>
                      <a:endParaRPr lang="en-US" altLang="zh-TW" sz="1600" b="0" i="0" u="none" strike="noStrike">
                        <a:solidFill>
                          <a:srgbClr val="243746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600" u="none" strike="noStrike">
                          <a:effectLst/>
                          <a:latin typeface="+mj-ea"/>
                          <a:ea typeface="+mj-ea"/>
                        </a:rPr>
                        <a:t>12/15</a:t>
                      </a:r>
                      <a:endParaRPr lang="en-US" altLang="zh-TW" sz="1600" b="0" i="0" u="none" strike="noStrike">
                        <a:solidFill>
                          <a:srgbClr val="243746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600" u="none" strike="noStrike">
                          <a:effectLst/>
                          <a:latin typeface="+mj-ea"/>
                          <a:ea typeface="+mj-ea"/>
                        </a:rPr>
                        <a:t>75</a:t>
                      </a:r>
                      <a:endParaRPr lang="en-US" altLang="zh-TW" sz="1600" b="1" i="0" u="none" strike="noStrike">
                        <a:solidFill>
                          <a:srgbClr val="FF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600" u="none" strike="noStrike">
                          <a:effectLst/>
                          <a:latin typeface="+mj-ea"/>
                          <a:ea typeface="+mj-ea"/>
                        </a:rPr>
                        <a:t>施工廠商／設計監造</a:t>
                      </a:r>
                      <a:endParaRPr lang="zh-TW" altLang="en-US" sz="1600" b="0" i="0" u="none" strike="noStrike">
                        <a:solidFill>
                          <a:srgbClr val="243746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2806102333"/>
                  </a:ext>
                </a:extLst>
              </a:tr>
              <a:tr h="328916"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TW" sz="1600" b="0" i="0" u="none" strike="noStrike">
                          <a:solidFill>
                            <a:srgbClr val="243746"/>
                          </a:solidFill>
                          <a:effectLst/>
                          <a:latin typeface="+mj-ea"/>
                          <a:ea typeface="+mj-ea"/>
                        </a:rPr>
                        <a:t>5</a:t>
                      </a:r>
                      <a:endParaRPr lang="zh-TW" altLang="en-US" sz="1600" b="0" i="0" u="none" strike="noStrike">
                        <a:solidFill>
                          <a:srgbClr val="243746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600" u="none" strike="noStrike">
                          <a:effectLst/>
                          <a:latin typeface="+mj-ea"/>
                          <a:ea typeface="+mj-ea"/>
                        </a:rPr>
                        <a:t>查驗、缺失改善、正式驗收</a:t>
                      </a:r>
                      <a:endParaRPr lang="zh-TW" altLang="en-US" sz="1600" b="0" i="0" u="none" strike="noStrike">
                        <a:solidFill>
                          <a:srgbClr val="243746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600" u="none" strike="noStrike">
                          <a:effectLst/>
                          <a:latin typeface="+mj-ea"/>
                          <a:ea typeface="+mj-ea"/>
                        </a:rPr>
                        <a:t>12/15</a:t>
                      </a:r>
                      <a:endParaRPr lang="en-US" altLang="zh-TW" sz="1600" b="0" i="0" u="none" strike="noStrike">
                        <a:solidFill>
                          <a:srgbClr val="243746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600" u="none" strike="noStrike">
                          <a:effectLst/>
                          <a:latin typeface="+mj-ea"/>
                          <a:ea typeface="+mj-ea"/>
                        </a:rPr>
                        <a:t>12/20</a:t>
                      </a:r>
                      <a:endParaRPr lang="en-US" altLang="zh-TW" sz="1600" b="0" i="0" u="none" strike="noStrike">
                        <a:solidFill>
                          <a:srgbClr val="243746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600" u="none" strike="noStrike">
                          <a:effectLst/>
                          <a:latin typeface="+mj-ea"/>
                          <a:ea typeface="+mj-ea"/>
                        </a:rPr>
                        <a:t>6</a:t>
                      </a:r>
                      <a:endParaRPr lang="en-US" altLang="zh-TW" sz="1600" b="0" i="0" u="none" strike="noStrike">
                        <a:solidFill>
                          <a:srgbClr val="243746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600" u="none" strike="noStrike">
                          <a:effectLst/>
                          <a:latin typeface="+mj-ea"/>
                          <a:ea typeface="+mj-ea"/>
                        </a:rPr>
                        <a:t>恬芳／資材／監造</a:t>
                      </a:r>
                      <a:endParaRPr lang="zh-TW" altLang="en-US" sz="1600" b="0" i="0" u="none" strike="noStrike">
                        <a:solidFill>
                          <a:srgbClr val="243746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1007156769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A74AAD0F-5141-1875-64D1-070675C2B3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kumimoji="1" b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 b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 b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 b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 b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fld id="{A12C0D70-307D-41BE-BC87-25086C993A84}" type="slidenum">
              <a:rPr lang="en-US" altLang="zh-TW" b="0">
                <a:solidFill>
                  <a:schemeClr val="bg1"/>
                </a:solidFill>
                <a:ea typeface="微軟正黑體" panose="020B0604030504040204" pitchFamily="34" charset="-120"/>
              </a:rPr>
              <a:pPr/>
              <a:t>6</a:t>
            </a:fld>
            <a:endParaRPr lang="en-US" altLang="zh-TW" b="0">
              <a:solidFill>
                <a:schemeClr val="bg1"/>
              </a:solidFill>
              <a:ea typeface="微軟正黑體" panose="020B0604030504040204" pitchFamily="34" charset="-120"/>
            </a:endParaRPr>
          </a:p>
        </p:txBody>
      </p:sp>
      <p:sp>
        <p:nvSpPr>
          <p:cNvPr id="8195" name="Rectangle 12">
            <a:extLst>
              <a:ext uri="{FF2B5EF4-FFF2-40B4-BE49-F238E27FC236}">
                <a16:creationId xmlns:a16="http://schemas.microsoft.com/office/drawing/2014/main" id="{B34C7465-ED9C-1534-E595-943A7A930E2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81200" y="220663"/>
            <a:ext cx="8180388" cy="779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l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1pPr>
            <a:lvl2pPr marL="742950" indent="-285750" algn="l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2pPr>
            <a:lvl3pPr marL="1143000" indent="-228600" algn="l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3pPr>
            <a:lvl4pPr marL="1600200" indent="-228600" algn="l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4pPr>
            <a:lvl5pPr marL="2057400" indent="-228600" algn="l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TW" altLang="en-US" sz="2400">
                <a:latin typeface="微軟正黑體" panose="020B0604030504040204" pitchFamily="34" charset="-120"/>
              </a:rPr>
              <a:t>陸</a:t>
            </a:r>
            <a:r>
              <a:rPr lang="zh-TW" altLang="zh-TW" sz="2400">
                <a:latin typeface="微軟正黑體" panose="020B0604030504040204" pitchFamily="34" charset="-120"/>
              </a:rPr>
              <a:t>、</a:t>
            </a:r>
            <a:r>
              <a:rPr lang="zh-TW" altLang="en-US" sz="2400">
                <a:latin typeface="微軟正黑體" panose="020B0604030504040204" pitchFamily="34" charset="-120"/>
              </a:rPr>
              <a:t>廠商服務書圖說規範</a:t>
            </a:r>
            <a:endParaRPr lang="en-US" altLang="zh-TW" sz="2400">
              <a:latin typeface="微軟正黑體" panose="020B0604030504040204" pitchFamily="34" charset="-120"/>
              <a:sym typeface="Wingdings" panose="05000000000000000000" pitchFamily="2" charset="2"/>
            </a:endParaRPr>
          </a:p>
        </p:txBody>
      </p:sp>
      <p:sp>
        <p:nvSpPr>
          <p:cNvPr id="8196" name="Rectangle 14">
            <a:extLst>
              <a:ext uri="{FF2B5EF4-FFF2-40B4-BE49-F238E27FC236}">
                <a16:creationId xmlns:a16="http://schemas.microsoft.com/office/drawing/2014/main" id="{9ED773DB-7A1C-EC6D-84AA-809A7B23DA3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36725" y="1120468"/>
            <a:ext cx="8301038" cy="49552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40" tIns="45720" rIns="91440" bIns="45720" anchor="ctr">
            <a:spAutoFit/>
          </a:bodyPr>
          <a:lstStyle>
            <a:lvl1pPr algn="l">
              <a:spcBef>
                <a:spcPct val="20000"/>
              </a:spcBef>
              <a:buChar char="•"/>
              <a:tabLst>
                <a:tab pos="1316038" algn="l"/>
              </a:tabLst>
              <a:defRPr kumimoji="1" sz="3200">
                <a:solidFill>
                  <a:schemeClr val="tx1"/>
                </a:solidFill>
                <a:latin typeface="Arial" charset="0"/>
                <a:ea typeface="微軟正黑體" pitchFamily="34" charset="-120"/>
              </a:defRPr>
            </a:lvl1pPr>
            <a:lvl2pPr marL="742950" indent="-285750" algn="l">
              <a:spcBef>
                <a:spcPct val="20000"/>
              </a:spcBef>
              <a:buChar char="–"/>
              <a:tabLst>
                <a:tab pos="1316038" algn="l"/>
              </a:tabLst>
              <a:defRPr kumimoji="1" sz="2800">
                <a:solidFill>
                  <a:schemeClr val="tx1"/>
                </a:solidFill>
                <a:latin typeface="Arial" charset="0"/>
                <a:ea typeface="微軟正黑體" pitchFamily="34" charset="-120"/>
              </a:defRPr>
            </a:lvl2pPr>
            <a:lvl3pPr marL="1143000" indent="-228600" algn="l">
              <a:spcBef>
                <a:spcPct val="20000"/>
              </a:spcBef>
              <a:buChar char="•"/>
              <a:tabLst>
                <a:tab pos="1316038" algn="l"/>
              </a:tabLst>
              <a:defRPr kumimoji="1" sz="2400">
                <a:solidFill>
                  <a:schemeClr val="tx1"/>
                </a:solidFill>
                <a:latin typeface="Arial" charset="0"/>
                <a:ea typeface="微軟正黑體" pitchFamily="34" charset="-120"/>
              </a:defRPr>
            </a:lvl3pPr>
            <a:lvl4pPr marL="1600200" indent="-228600" algn="l">
              <a:spcBef>
                <a:spcPct val="20000"/>
              </a:spcBef>
              <a:buChar char="–"/>
              <a:tabLst>
                <a:tab pos="1316038" algn="l"/>
              </a:tabLst>
              <a:defRPr kumimoji="1" sz="2000">
                <a:solidFill>
                  <a:schemeClr val="tx1"/>
                </a:solidFill>
                <a:latin typeface="Arial" charset="0"/>
                <a:ea typeface="微軟正黑體" pitchFamily="34" charset="-120"/>
              </a:defRPr>
            </a:lvl4pPr>
            <a:lvl5pPr marL="2057400" indent="-228600" algn="l">
              <a:spcBef>
                <a:spcPct val="20000"/>
              </a:spcBef>
              <a:buChar char="»"/>
              <a:tabLst>
                <a:tab pos="1316038" algn="l"/>
              </a:tabLst>
              <a:defRPr kumimoji="1" sz="2000">
                <a:solidFill>
                  <a:schemeClr val="tx1"/>
                </a:solidFill>
                <a:latin typeface="Arial" charset="0"/>
                <a:ea typeface="微軟正黑體" pitchFamily="34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316038" algn="l"/>
              </a:tabLst>
              <a:defRPr kumimoji="1" sz="2000">
                <a:solidFill>
                  <a:schemeClr val="tx1"/>
                </a:solidFill>
                <a:latin typeface="Arial" charset="0"/>
                <a:ea typeface="微軟正黑體" pitchFamily="34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316038" algn="l"/>
              </a:tabLst>
              <a:defRPr kumimoji="1" sz="2000">
                <a:solidFill>
                  <a:schemeClr val="tx1"/>
                </a:solidFill>
                <a:latin typeface="Arial" charset="0"/>
                <a:ea typeface="微軟正黑體" pitchFamily="34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316038" algn="l"/>
              </a:tabLst>
              <a:defRPr kumimoji="1" sz="2000">
                <a:solidFill>
                  <a:schemeClr val="tx1"/>
                </a:solidFill>
                <a:latin typeface="Arial" charset="0"/>
                <a:ea typeface="微軟正黑體" pitchFamily="34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316038" algn="l"/>
              </a:tabLst>
              <a:defRPr kumimoji="1" sz="2000">
                <a:solidFill>
                  <a:schemeClr val="tx1"/>
                </a:solidFill>
                <a:latin typeface="Arial" charset="0"/>
                <a:ea typeface="微軟正黑體" pitchFamily="34" charset="-120"/>
              </a:defRPr>
            </a:lvl9pPr>
          </a:lstStyle>
          <a:p>
            <a:pPr>
              <a:spcBef>
                <a:spcPct val="0"/>
              </a:spcBef>
              <a:buFontTx/>
              <a:buNone/>
              <a:defRPr/>
            </a:pPr>
            <a:r>
              <a:rPr lang="zh-TW" altLang="en-US" sz="1800" b="0">
                <a:latin typeface="Times New Roman"/>
                <a:ea typeface="標楷體"/>
                <a:cs typeface="Times New Roman"/>
              </a:rPr>
              <a:t>    </a:t>
            </a:r>
            <a:r>
              <a:rPr lang="zh-TW" altLang="en-US" sz="1800">
                <a:latin typeface="微軟正黑體"/>
                <a:ea typeface="微軟正黑體"/>
              </a:rPr>
              <a:t>一、設計圖說及資料文件：每個設計團隊限一件設計作品參加內部審查。</a:t>
            </a:r>
          </a:p>
          <a:p>
            <a:pPr>
              <a:spcBef>
                <a:spcPct val="0"/>
              </a:spcBef>
              <a:buFontTx/>
              <a:buNone/>
              <a:defRPr/>
            </a:pPr>
            <a:endParaRPr lang="en-US" altLang="zh-TW" sz="1800" b="0">
              <a:latin typeface="微軟正黑體" panose="020B0604030504040204" pitchFamily="34" charset="-120"/>
            </a:endParaRPr>
          </a:p>
          <a:p>
            <a:pPr lvl="1">
              <a:spcBef>
                <a:spcPct val="0"/>
              </a:spcBef>
              <a:buFontTx/>
              <a:buNone/>
              <a:defRPr/>
            </a:pPr>
            <a:r>
              <a:rPr lang="en-US" altLang="zh-TW" sz="1800">
                <a:latin typeface="微軟正黑體"/>
                <a:ea typeface="微軟正黑體"/>
              </a:rPr>
              <a:t>   (</a:t>
            </a:r>
            <a:r>
              <a:rPr lang="zh-TW" altLang="en-US" sz="1800">
                <a:latin typeface="微軟正黑體"/>
                <a:ea typeface="微軟正黑體"/>
              </a:rPr>
              <a:t>一</a:t>
            </a:r>
            <a:r>
              <a:rPr lang="en-US" altLang="zh-TW" sz="1800">
                <a:latin typeface="微軟正黑體"/>
                <a:ea typeface="微軟正黑體"/>
              </a:rPr>
              <a:t>) </a:t>
            </a:r>
            <a:r>
              <a:rPr lang="zh-TW" altLang="en-US" sz="1800">
                <a:latin typeface="微軟正黑體"/>
                <a:ea typeface="微軟正黑體"/>
              </a:rPr>
              <a:t>設計圖說及說明一式：紙本</a:t>
            </a:r>
            <a:r>
              <a:rPr lang="en-US" altLang="zh-TW" sz="1800">
                <a:latin typeface="微軟正黑體"/>
                <a:ea typeface="微軟正黑體"/>
              </a:rPr>
              <a:t>5</a:t>
            </a:r>
            <a:r>
              <a:rPr lang="zh-TW" altLang="en-US" sz="1800" b="0">
                <a:latin typeface="微軟正黑體"/>
                <a:ea typeface="微軟正黑體"/>
              </a:rPr>
              <a:t>份（</a:t>
            </a:r>
            <a:r>
              <a:rPr lang="en-US" altLang="zh-TW" sz="1800" b="0">
                <a:latin typeface="微軟正黑體"/>
                <a:ea typeface="微軟正黑體"/>
              </a:rPr>
              <a:t>A3</a:t>
            </a:r>
            <a:r>
              <a:rPr lang="zh-TW" altLang="en-US" sz="1800" b="0">
                <a:latin typeface="微軟正黑體"/>
                <a:ea typeface="微軟正黑體"/>
              </a:rPr>
              <a:t>尺寸）(另電子檔一份)</a:t>
            </a:r>
            <a:r>
              <a:rPr lang="zh-TW" altLang="en-US" sz="1400" b="0">
                <a:latin typeface="微軟正黑體"/>
                <a:ea typeface="微軟正黑體"/>
              </a:rPr>
              <a:t>。</a:t>
            </a:r>
          </a:p>
          <a:p>
            <a:pPr marL="1076325">
              <a:spcBef>
                <a:spcPts val="1200"/>
              </a:spcBef>
              <a:buNone/>
              <a:defRPr/>
            </a:pPr>
            <a:r>
              <a:rPr lang="zh-TW" altLang="en-US" sz="1800" b="0">
                <a:latin typeface="微軟正黑體" panose="020B0604030504040204" pitchFamily="34" charset="-120"/>
              </a:rPr>
              <a:t>正本乙份</a:t>
            </a:r>
            <a:r>
              <a:rPr lang="en-US" altLang="zh-TW" sz="1800" b="0">
                <a:latin typeface="微軟正黑體" panose="020B0604030504040204" pitchFamily="34" charset="-120"/>
              </a:rPr>
              <a:t>(</a:t>
            </a:r>
            <a:r>
              <a:rPr lang="zh-TW" altLang="en-US" sz="1800" b="0">
                <a:latin typeface="微軟正黑體" panose="020B0604030504040204" pitchFamily="34" charset="-120"/>
              </a:rPr>
              <a:t>應加蓋投標廠商印鑑及負責人或代表人之印章</a:t>
            </a:r>
            <a:r>
              <a:rPr lang="en-US" altLang="zh-TW" sz="1800" b="0">
                <a:latin typeface="微軟正黑體" panose="020B0604030504040204" pitchFamily="34" charset="-120"/>
              </a:rPr>
              <a:t>) </a:t>
            </a:r>
            <a:r>
              <a:rPr lang="zh-TW" altLang="en-US" sz="1800" b="0">
                <a:latin typeface="微軟正黑體" panose="020B0604030504040204" pitchFamily="34" charset="-120"/>
              </a:rPr>
              <a:t>， 副本</a:t>
            </a:r>
            <a:r>
              <a:rPr lang="en-US" altLang="zh-TW" sz="1800" b="0">
                <a:latin typeface="微軟正黑體" panose="020B0604030504040204" pitchFamily="34" charset="-120"/>
              </a:rPr>
              <a:t>4</a:t>
            </a:r>
            <a:r>
              <a:rPr lang="zh-TW" altLang="en-US" sz="1800" b="0">
                <a:latin typeface="微軟正黑體" panose="020B0604030504040204" pitchFamily="34" charset="-120"/>
              </a:rPr>
              <a:t>份， 附電子檔乙份。</a:t>
            </a:r>
          </a:p>
          <a:p>
            <a:pPr>
              <a:spcBef>
                <a:spcPct val="0"/>
              </a:spcBef>
              <a:buFontTx/>
              <a:buNone/>
              <a:defRPr/>
            </a:pPr>
            <a:endParaRPr lang="zh-TW" altLang="en-US" sz="1800" b="0">
              <a:latin typeface="微軟正黑體" panose="020B0604030504040204" pitchFamily="34" charset="-120"/>
            </a:endParaRPr>
          </a:p>
          <a:p>
            <a:pPr marL="1341438" indent="-180000">
              <a:spcBef>
                <a:spcPct val="0"/>
              </a:spcBef>
              <a:buNone/>
              <a:defRPr/>
            </a:pPr>
            <a:r>
              <a:rPr lang="en-US" altLang="zh-TW" sz="1800" b="0">
                <a:latin typeface="微軟正黑體" panose="020B0604030504040204" pitchFamily="34" charset="-120"/>
              </a:rPr>
              <a:t>1.</a:t>
            </a:r>
            <a:r>
              <a:rPr lang="zh-TW" altLang="en-US" sz="1800" b="0">
                <a:latin typeface="微軟正黑體" panose="020B0604030504040204" pitchFamily="34" charset="-120"/>
              </a:rPr>
              <a:t>各圖面圖說一律不得加裝圖框，內容文字限用中文，但特殊技術或材料之圖</a:t>
            </a:r>
            <a:r>
              <a:rPr lang="zh-TW" altLang="en-US" sz="1800" b="0" i="1">
                <a:latin typeface="微軟正黑體" panose="020B0604030504040204" pitchFamily="34" charset="-120"/>
              </a:rPr>
              <a:t> </a:t>
            </a:r>
            <a:r>
              <a:rPr lang="zh-TW" altLang="en-US" sz="1800" b="0">
                <a:latin typeface="微軟正黑體" panose="020B0604030504040204" pitchFamily="34" charset="-120"/>
              </a:rPr>
              <a:t>文資料得使用英文，惟應附中文翻譯。設計尺寸以公分為單位，面積以平方 公尺為單位，比例自定，以能清楚說明設計為原則。</a:t>
            </a:r>
          </a:p>
          <a:p>
            <a:pPr>
              <a:spcBef>
                <a:spcPct val="0"/>
              </a:spcBef>
              <a:buFontTx/>
              <a:buNone/>
              <a:defRPr/>
            </a:pPr>
            <a:endParaRPr lang="zh-TW" altLang="en-US" sz="1800" b="0">
              <a:latin typeface="微軟正黑體" panose="020B0604030504040204" pitchFamily="34" charset="-120"/>
            </a:endParaRPr>
          </a:p>
          <a:p>
            <a:pPr marL="1341438" indent="-180000">
              <a:spcBef>
                <a:spcPct val="0"/>
              </a:spcBef>
              <a:buNone/>
              <a:defRPr/>
            </a:pPr>
            <a:r>
              <a:rPr lang="en-US" altLang="zh-TW" sz="1800" b="0">
                <a:latin typeface="微軟正黑體" panose="020B0604030504040204" pitchFamily="34" charset="-120"/>
              </a:rPr>
              <a:t>2.</a:t>
            </a:r>
            <a:r>
              <a:rPr lang="zh-TW" altLang="en-US" sz="1800" b="0">
                <a:latin typeface="微軟正黑體" panose="020B0604030504040204" pitchFamily="34" charset="-120"/>
              </a:rPr>
              <a:t>所有圖面，請另以</a:t>
            </a:r>
            <a:r>
              <a:rPr lang="en-US" altLang="zh-TW" sz="1800" b="0">
                <a:latin typeface="微軟正黑體" panose="020B0604030504040204" pitchFamily="34" charset="-120"/>
              </a:rPr>
              <a:t>350dpi</a:t>
            </a:r>
            <a:r>
              <a:rPr lang="zh-TW" altLang="en-US" sz="1800" b="0">
                <a:latin typeface="微軟正黑體" panose="020B0604030504040204" pitchFamily="34" charset="-120"/>
              </a:rPr>
              <a:t>解析度、</a:t>
            </a:r>
            <a:r>
              <a:rPr lang="en-US" altLang="zh-TW" sz="1800" b="0">
                <a:latin typeface="微軟正黑體" panose="020B0604030504040204" pitchFamily="34" charset="-120"/>
              </a:rPr>
              <a:t>jpg</a:t>
            </a:r>
            <a:r>
              <a:rPr lang="zh-TW" altLang="en-US" sz="1800" b="0">
                <a:latin typeface="微軟正黑體" panose="020B0604030504040204" pitchFamily="34" charset="-120"/>
              </a:rPr>
              <a:t>圖檔格式併送。圖面需包括下頁圖說及構想表達。單面列印不超過 </a:t>
            </a:r>
            <a:r>
              <a:rPr lang="en-US" altLang="zh-TW" sz="1800" b="0">
                <a:latin typeface="微軟正黑體" panose="020B0604030504040204" pitchFamily="34" charset="-120"/>
              </a:rPr>
              <a:t>20</a:t>
            </a:r>
            <a:r>
              <a:rPr lang="zh-TW" altLang="en-US" sz="1800" b="0">
                <a:latin typeface="微軟正黑體" panose="020B0604030504040204" pitchFamily="34" charset="-120"/>
              </a:rPr>
              <a:t>頁</a:t>
            </a:r>
            <a:r>
              <a:rPr lang="en-US" altLang="zh-TW" sz="1800" b="0">
                <a:latin typeface="微軟正黑體" panose="020B0604030504040204" pitchFamily="34" charset="-120"/>
              </a:rPr>
              <a:t>(</a:t>
            </a:r>
            <a:r>
              <a:rPr lang="zh-TW" altLang="en-US" sz="1800" b="0">
                <a:latin typeface="微軟正黑體" panose="020B0604030504040204" pitchFamily="34" charset="-120"/>
              </a:rPr>
              <a:t>不含封面、封底、目錄</a:t>
            </a:r>
            <a:r>
              <a:rPr lang="en-US" altLang="zh-TW" sz="1800" b="0">
                <a:latin typeface="微軟正黑體" panose="020B0604030504040204" pitchFamily="34" charset="-120"/>
              </a:rPr>
              <a:t>) </a:t>
            </a:r>
            <a:endParaRPr lang="zh-TW" altLang="en-US" sz="1800" b="0">
              <a:latin typeface="微軟正黑體" panose="020B0604030504040204" pitchFamily="34" charset="-120"/>
            </a:endParaRPr>
          </a:p>
          <a:p>
            <a:pPr>
              <a:spcBef>
                <a:spcPct val="0"/>
              </a:spcBef>
              <a:buFontTx/>
              <a:buNone/>
              <a:defRPr/>
            </a:pPr>
            <a:endParaRPr lang="zh-TW" altLang="en-US" sz="1800" b="0">
              <a:latin typeface="微軟正黑體" panose="020B0604030504040204" pitchFamily="34" charset="-120"/>
            </a:endParaRPr>
          </a:p>
          <a:p>
            <a:pPr>
              <a:spcBef>
                <a:spcPct val="0"/>
              </a:spcBef>
              <a:buFontTx/>
              <a:buNone/>
              <a:defRPr/>
            </a:pPr>
            <a:endParaRPr lang="zh-TW" altLang="en-US" sz="1800" b="0">
              <a:latin typeface="Times New Roman" pitchFamily="18" charset="0"/>
              <a:ea typeface="標楷體" pitchFamily="65" charset="-120"/>
            </a:endParaRPr>
          </a:p>
          <a:p>
            <a:pPr>
              <a:spcBef>
                <a:spcPct val="0"/>
              </a:spcBef>
              <a:buFontTx/>
              <a:buNone/>
              <a:defRPr/>
            </a:pPr>
            <a:r>
              <a:rPr lang="zh-TW" altLang="en-US" sz="1800" b="0">
                <a:latin typeface="Times New Roman" pitchFamily="18" charset="0"/>
                <a:ea typeface="標楷體" pitchFamily="65" charset="-120"/>
              </a:rPr>
              <a:t>      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投影片編號版面配置區 3">
            <a:extLst>
              <a:ext uri="{FF2B5EF4-FFF2-40B4-BE49-F238E27FC236}">
                <a16:creationId xmlns:a16="http://schemas.microsoft.com/office/drawing/2014/main" id="{8AC93063-B43C-98BF-1BBD-0BDF833237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kumimoji="1" b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 b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 b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 b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 b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>
              <a:lnSpc>
                <a:spcPts val="3000"/>
              </a:lnSpc>
            </a:pPr>
            <a:fld id="{FC0C6191-7B3F-4393-B155-532795776970}" type="slidenum">
              <a:rPr lang="en-US" altLang="zh-TW" b="0">
                <a:solidFill>
                  <a:schemeClr val="bg1"/>
                </a:solidFill>
                <a:ea typeface="微軟正黑體" panose="020B0604030504040204" pitchFamily="34" charset="-120"/>
              </a:rPr>
              <a:pPr>
                <a:lnSpc>
                  <a:spcPts val="3000"/>
                </a:lnSpc>
              </a:pPr>
              <a:t>7</a:t>
            </a:fld>
            <a:endParaRPr lang="en-US" altLang="zh-TW" b="0">
              <a:solidFill>
                <a:schemeClr val="bg1"/>
              </a:solidFill>
              <a:ea typeface="微軟正黑體" panose="020B0604030504040204" pitchFamily="34" charset="-120"/>
            </a:endParaRPr>
          </a:p>
        </p:txBody>
      </p:sp>
      <p:sp>
        <p:nvSpPr>
          <p:cNvPr id="11267" name="Rectangle 3">
            <a:extLst>
              <a:ext uri="{FF2B5EF4-FFF2-40B4-BE49-F238E27FC236}">
                <a16:creationId xmlns:a16="http://schemas.microsoft.com/office/drawing/2014/main" id="{D5579D10-255B-C4A6-19EC-A520B8B8939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57389" y="747713"/>
            <a:ext cx="8294687" cy="36270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algn="l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charset="0"/>
                <a:ea typeface="微軟正黑體" pitchFamily="34" charset="-120"/>
              </a:defRPr>
            </a:lvl1pPr>
            <a:lvl2pPr marL="742950" indent="-285750" algn="l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charset="0"/>
                <a:ea typeface="微軟正黑體" pitchFamily="34" charset="-120"/>
              </a:defRPr>
            </a:lvl2pPr>
            <a:lvl3pPr marL="1143000" indent="-228600" algn="l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charset="0"/>
                <a:ea typeface="微軟正黑體" pitchFamily="34" charset="-120"/>
              </a:defRPr>
            </a:lvl3pPr>
            <a:lvl4pPr marL="1600200" indent="-228600" algn="l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charset="0"/>
                <a:ea typeface="微軟正黑體" pitchFamily="34" charset="-120"/>
              </a:defRPr>
            </a:lvl4pPr>
            <a:lvl5pPr marL="2057400" indent="-228600" algn="l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charset="0"/>
                <a:ea typeface="微軟正黑體" pitchFamily="34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微軟正黑體" pitchFamily="34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微軟正黑體" pitchFamily="34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微軟正黑體" pitchFamily="34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微軟正黑體" pitchFamily="34" charset="-120"/>
              </a:defRPr>
            </a:lvl9pPr>
          </a:lstStyle>
          <a:p>
            <a:pPr>
              <a:lnSpc>
                <a:spcPts val="3000"/>
              </a:lnSpc>
              <a:spcBef>
                <a:spcPts val="300"/>
              </a:spcBef>
              <a:buNone/>
              <a:defRPr/>
            </a:pPr>
            <a:r>
              <a:rPr lang="en-US" altLang="zh-TW" sz="1800">
                <a:latin typeface="微軟正黑體" panose="020B0604030504040204" pitchFamily="34" charset="-120"/>
              </a:rPr>
              <a:t>(</a:t>
            </a:r>
            <a:r>
              <a:rPr lang="zh-TW" altLang="en-US" sz="1800">
                <a:latin typeface="微軟正黑體" panose="020B0604030504040204" pitchFamily="34" charset="-120"/>
              </a:rPr>
              <a:t>二</a:t>
            </a:r>
            <a:r>
              <a:rPr lang="en-US" altLang="zh-TW" sz="1800">
                <a:latin typeface="微軟正黑體" panose="020B0604030504040204" pitchFamily="34" charset="-120"/>
              </a:rPr>
              <a:t>)</a:t>
            </a:r>
            <a:r>
              <a:rPr lang="zh-TW" altLang="en-US" sz="1800">
                <a:latin typeface="微軟正黑體" panose="020B0604030504040204" pitchFamily="34" charset="-120"/>
              </a:rPr>
              <a:t>設計圖說須包含下列內容：</a:t>
            </a:r>
          </a:p>
          <a:p>
            <a:pPr marL="355600">
              <a:lnSpc>
                <a:spcPts val="3000"/>
              </a:lnSpc>
              <a:spcBef>
                <a:spcPts val="1200"/>
              </a:spcBef>
              <a:buNone/>
              <a:defRPr/>
            </a:pPr>
            <a:r>
              <a:rPr lang="en-US" altLang="zh-TW" sz="1800" b="0">
                <a:latin typeface="微軟正黑體" panose="020B0604030504040204" pitchFamily="34" charset="-120"/>
              </a:rPr>
              <a:t>1.</a:t>
            </a:r>
            <a:r>
              <a:rPr lang="zh-TW" altLang="en-US" sz="1800">
                <a:latin typeface="微軟正黑體" panose="020B0604030504040204" pitchFamily="34" charset="-120"/>
              </a:rPr>
              <a:t>設計構想與理念 </a:t>
            </a:r>
            <a:endParaRPr lang="en-US" altLang="zh-TW" sz="1800">
              <a:latin typeface="微軟正黑體" panose="020B0604030504040204" pitchFamily="34" charset="-120"/>
            </a:endParaRPr>
          </a:p>
          <a:p>
            <a:pPr marL="355600">
              <a:lnSpc>
                <a:spcPts val="3000"/>
              </a:lnSpc>
              <a:spcBef>
                <a:spcPts val="1200"/>
              </a:spcBef>
              <a:buNone/>
              <a:defRPr/>
            </a:pPr>
            <a:r>
              <a:rPr lang="en-US" altLang="zh-TW" sz="1800" b="0">
                <a:latin typeface="微軟正黑體" panose="020B0604030504040204" pitchFamily="34" charset="-120"/>
              </a:rPr>
              <a:t>2.</a:t>
            </a:r>
            <a:r>
              <a:rPr lang="zh-TW" altLang="en-US" sz="1800">
                <a:latin typeface="微軟正黑體" panose="020B0604030504040204" pitchFamily="34" charset="-120"/>
              </a:rPr>
              <a:t>設計圖說：</a:t>
            </a:r>
          </a:p>
          <a:p>
            <a:pPr marL="803275" indent="-265113">
              <a:lnSpc>
                <a:spcPts val="3000"/>
              </a:lnSpc>
              <a:spcBef>
                <a:spcPts val="600"/>
              </a:spcBef>
              <a:buNone/>
              <a:defRPr/>
            </a:pPr>
            <a:r>
              <a:rPr lang="en-US" altLang="zh-TW" sz="1800" b="0">
                <a:latin typeface="微軟正黑體" panose="020B0604030504040204" pitchFamily="34" charset="-120"/>
              </a:rPr>
              <a:t>(1)</a:t>
            </a:r>
            <a:r>
              <a:rPr lang="zh-TW" altLang="en-US" sz="1800" b="0">
                <a:latin typeface="微軟正黑體" panose="020B0604030504040204" pitchFamily="34" charset="-120"/>
              </a:rPr>
              <a:t>全區配置圖、平面圖、彩色透視圖等。以上圖說請以</a:t>
            </a:r>
            <a:r>
              <a:rPr lang="en-US" altLang="zh-TW" sz="1800" b="0">
                <a:latin typeface="微軟正黑體" panose="020B0604030504040204" pitchFamily="34" charset="-120"/>
              </a:rPr>
              <a:t>A3</a:t>
            </a:r>
            <a:r>
              <a:rPr lang="zh-TW" altLang="en-US" sz="1800" b="0">
                <a:latin typeface="微軟正黑體" panose="020B0604030504040204" pitchFamily="34" charset="-120"/>
              </a:rPr>
              <a:t>尺寸夾附，比例自定，以能清晰表達為原則。 </a:t>
            </a:r>
          </a:p>
          <a:p>
            <a:pPr>
              <a:lnSpc>
                <a:spcPts val="3000"/>
              </a:lnSpc>
              <a:spcBef>
                <a:spcPts val="300"/>
              </a:spcBef>
              <a:buNone/>
              <a:defRPr/>
            </a:pPr>
            <a:r>
              <a:rPr lang="zh-TW" altLang="en-US" sz="1800" b="0">
                <a:latin typeface="微軟正黑體" panose="020B0604030504040204" pitchFamily="34" charset="-120"/>
              </a:rPr>
              <a:t>          </a:t>
            </a:r>
            <a:r>
              <a:rPr lang="en-US" altLang="zh-TW" sz="1800" b="0">
                <a:latin typeface="微軟正黑體" panose="020B0604030504040204" pitchFamily="34" charset="-120"/>
              </a:rPr>
              <a:t>(2)</a:t>
            </a:r>
            <a:r>
              <a:rPr lang="zh-TW" altLang="en-US" sz="1800" b="0">
                <a:latin typeface="微軟正黑體" panose="020B0604030504040204" pitchFamily="34" charset="-120"/>
              </a:rPr>
              <a:t>建材與裝修：建材、色彩計畫及特殊裝修構想。 </a:t>
            </a:r>
          </a:p>
          <a:p>
            <a:pPr>
              <a:lnSpc>
                <a:spcPts val="3000"/>
              </a:lnSpc>
              <a:spcBef>
                <a:spcPts val="300"/>
              </a:spcBef>
              <a:buNone/>
              <a:defRPr/>
            </a:pPr>
            <a:r>
              <a:rPr lang="en-US" altLang="zh-TW" sz="1800" b="0">
                <a:latin typeface="微軟正黑體" panose="020B0604030504040204" pitchFamily="34" charset="-120"/>
              </a:rPr>
              <a:t>      </a:t>
            </a:r>
            <a:r>
              <a:rPr lang="zh-TW" altLang="en-US" sz="1800" b="0">
                <a:latin typeface="微軟正黑體" panose="020B0604030504040204" pitchFamily="34" charset="-120"/>
              </a:rPr>
              <a:t>   </a:t>
            </a:r>
            <a:r>
              <a:rPr lang="en-US" altLang="zh-TW" sz="1800" b="0">
                <a:latin typeface="微軟正黑體" panose="020B0604030504040204" pitchFamily="34" charset="-120"/>
              </a:rPr>
              <a:t> (3)</a:t>
            </a:r>
            <a:r>
              <a:rPr lang="zh-TW" altLang="en-US" sz="1800" b="0">
                <a:latin typeface="微軟正黑體" panose="020B0604030504040204" pitchFamily="34" charset="-120"/>
              </a:rPr>
              <a:t>請提出工程建造經費</a:t>
            </a:r>
            <a:r>
              <a:rPr lang="en-US" altLang="zh-TW" sz="1800" b="0">
                <a:solidFill>
                  <a:srgbClr val="FF0000"/>
                </a:solidFill>
                <a:latin typeface="微軟正黑體" panose="020B0604030504040204" pitchFamily="34" charset="-120"/>
              </a:rPr>
              <a:t>(</a:t>
            </a:r>
            <a:r>
              <a:rPr lang="zh-TW" altLang="en-US" sz="1800">
                <a:solidFill>
                  <a:srgbClr val="FF0000"/>
                </a:solidFill>
                <a:latin typeface="微軟正黑體" panose="020B0604030504040204" pitchFamily="34" charset="-120"/>
              </a:rPr>
              <a:t>為免超出預算，請列出詳細規格及數量</a:t>
            </a:r>
            <a:r>
              <a:rPr lang="en-US" altLang="zh-TW" sz="1800" b="0">
                <a:solidFill>
                  <a:srgbClr val="FF0000"/>
                </a:solidFill>
                <a:latin typeface="微軟正黑體" panose="020B0604030504040204" pitchFamily="34" charset="-120"/>
              </a:rPr>
              <a:t>)</a:t>
            </a:r>
            <a:r>
              <a:rPr lang="zh-TW" altLang="en-US" sz="1800" b="0">
                <a:latin typeface="微軟正黑體" panose="020B0604030504040204" pitchFamily="34" charset="-120"/>
              </a:rPr>
              <a:t>。</a:t>
            </a:r>
          </a:p>
          <a:p>
            <a:pPr>
              <a:lnSpc>
                <a:spcPts val="3000"/>
              </a:lnSpc>
              <a:spcBef>
                <a:spcPts val="300"/>
              </a:spcBef>
              <a:buNone/>
              <a:defRPr/>
            </a:pPr>
            <a:r>
              <a:rPr lang="en-US" altLang="zh-TW" sz="1800" b="0">
                <a:latin typeface="微軟正黑體" panose="020B0604030504040204" pitchFamily="34" charset="-120"/>
              </a:rPr>
              <a:t>       </a:t>
            </a:r>
            <a:r>
              <a:rPr lang="zh-TW" altLang="en-US" sz="1800" b="0">
                <a:latin typeface="微軟正黑體" panose="020B0604030504040204" pitchFamily="34" charset="-120"/>
              </a:rPr>
              <a:t>   </a:t>
            </a:r>
            <a:r>
              <a:rPr lang="en-US" altLang="zh-TW" sz="1800" b="0">
                <a:latin typeface="微軟正黑體" panose="020B0604030504040204" pitchFamily="34" charset="-120"/>
              </a:rPr>
              <a:t>(4)</a:t>
            </a:r>
            <a:r>
              <a:rPr lang="zh-TW" altLang="en-US" sz="1800" b="0">
                <a:latin typeface="微軟正黑體" panose="020B0604030504040204" pitchFamily="34" charset="-120"/>
              </a:rPr>
              <a:t>設計施工全程進度計畫。</a:t>
            </a:r>
            <a:endParaRPr lang="en-US" altLang="zh-TW" sz="1800" b="0">
              <a:latin typeface="微軟正黑體" panose="020B0604030504040204" pitchFamily="34" charset="-12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3BAE047C-4A1D-DE9E-19C0-50A170C4BA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23654C-AD3E-4A91-9358-34D4B7DD806B}" type="slidenum">
              <a:rPr lang="en-US" altLang="zh-TW" smtClean="0"/>
              <a:pPr/>
              <a:t>8</a:t>
            </a:fld>
            <a:endParaRPr lang="en-US" altLang="zh-TW"/>
          </a:p>
        </p:txBody>
      </p:sp>
      <p:sp>
        <p:nvSpPr>
          <p:cNvPr id="7" name="Rectangle 83">
            <a:extLst>
              <a:ext uri="{FF2B5EF4-FFF2-40B4-BE49-F238E27FC236}">
                <a16:creationId xmlns:a16="http://schemas.microsoft.com/office/drawing/2014/main" id="{3B1A2F8D-F284-3B3F-AED9-776D106BB8C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8950" y="394643"/>
            <a:ext cx="387798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algn="l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1pPr>
            <a:lvl2pPr marL="742950" indent="-285750" algn="l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2pPr>
            <a:lvl3pPr marL="1143000" indent="-228600" algn="l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3pPr>
            <a:lvl4pPr marL="1600200" indent="-228600" algn="l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4pPr>
            <a:lvl5pPr marL="2057400" indent="-228600" algn="l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zh-TW" altLang="zh-TW" sz="2400" dirty="0">
                <a:latin typeface="微軟正黑體" panose="020B0604030504040204" pitchFamily="34" charset="-120"/>
              </a:rPr>
              <a:t>柒、</a:t>
            </a:r>
            <a:r>
              <a:rPr lang="zh-TW" altLang="en-US" sz="2400" dirty="0">
                <a:latin typeface="微軟正黑體" panose="020B0604030504040204" pitchFamily="34" charset="-120"/>
              </a:rPr>
              <a:t>規劃設計內部審查</a:t>
            </a:r>
            <a:r>
              <a:rPr lang="zh-TW" altLang="zh-TW" sz="2400" dirty="0">
                <a:latin typeface="微軟正黑體" panose="020B0604030504040204" pitchFamily="34" charset="-120"/>
              </a:rPr>
              <a:t>標準</a:t>
            </a:r>
            <a:endParaRPr lang="en-US" altLang="zh-TW" sz="2400" dirty="0">
              <a:latin typeface="微軟正黑體" panose="020B0604030504040204" pitchFamily="34" charset="-120"/>
            </a:endParaRPr>
          </a:p>
        </p:txBody>
      </p:sp>
      <p:graphicFrame>
        <p:nvGraphicFramePr>
          <p:cNvPr id="8" name="物件 1">
            <a:extLst>
              <a:ext uri="{FF2B5EF4-FFF2-40B4-BE49-F238E27FC236}">
                <a16:creationId xmlns:a16="http://schemas.microsoft.com/office/drawing/2014/main" id="{7056EA1E-3CA8-5D28-BFED-ECB0883896CF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43709720"/>
              </p:ext>
            </p:extLst>
          </p:nvPr>
        </p:nvGraphicFramePr>
        <p:xfrm>
          <a:off x="581025" y="1031875"/>
          <a:ext cx="8108950" cy="5162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9" name="Worksheet" r:id="rId3" imgW="7410290" imgH="4718225" progId="Excel.Sheet.12">
                  <p:embed/>
                </p:oleObj>
              </mc:Choice>
              <mc:Fallback>
                <p:oleObj name="Worksheet" r:id="rId3" imgW="7410290" imgH="4718225" progId="Excel.Sheet.12">
                  <p:embed/>
                  <p:pic>
                    <p:nvPicPr>
                      <p:cNvPr id="8" name="物件 1">
                        <a:extLst>
                          <a:ext uri="{FF2B5EF4-FFF2-40B4-BE49-F238E27FC236}">
                            <a16:creationId xmlns:a16="http://schemas.microsoft.com/office/drawing/2014/main" id="{7056EA1E-3CA8-5D28-BFED-ECB0883896CF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1025" y="1031875"/>
                        <a:ext cx="8108950" cy="51625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17574306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投影片編號版面配置區 5">
            <a:extLst>
              <a:ext uri="{FF2B5EF4-FFF2-40B4-BE49-F238E27FC236}">
                <a16:creationId xmlns:a16="http://schemas.microsoft.com/office/drawing/2014/main" id="{E67537CC-9800-CD60-F44E-49730D0AA2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kumimoji="1" b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 b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 b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 b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 b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fld id="{BDDA6309-FC0C-415F-BDD8-B5CE936983E8}" type="slidenum">
              <a:rPr lang="en-US" altLang="zh-TW" b="0">
                <a:solidFill>
                  <a:schemeClr val="bg1"/>
                </a:solidFill>
                <a:ea typeface="微軟正黑體" panose="020B0604030504040204" pitchFamily="34" charset="-120"/>
              </a:rPr>
              <a:pPr/>
              <a:t>9</a:t>
            </a:fld>
            <a:endParaRPr lang="en-US" altLang="zh-TW" b="0">
              <a:solidFill>
                <a:schemeClr val="bg1"/>
              </a:solidFill>
              <a:ea typeface="微軟正黑體" panose="020B0604030504040204" pitchFamily="34" charset="-120"/>
            </a:endParaRPr>
          </a:p>
        </p:txBody>
      </p:sp>
      <p:sp>
        <p:nvSpPr>
          <p:cNvPr id="11267" name="Rectangle 2">
            <a:extLst>
              <a:ext uri="{FF2B5EF4-FFF2-40B4-BE49-F238E27FC236}">
                <a16:creationId xmlns:a16="http://schemas.microsoft.com/office/drawing/2014/main" id="{8D4E5A08-8221-D840-719B-593437581987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2171700" y="2549526"/>
            <a:ext cx="7772400" cy="1470025"/>
          </a:xfrm>
        </p:spPr>
        <p:txBody>
          <a:bodyPr/>
          <a:lstStyle/>
          <a:p>
            <a:pPr algn="ctr" eaLnBrk="1" hangingPunct="1"/>
            <a:r>
              <a:rPr lang="zh-TW" altLang="en-US" sz="4800" b="1">
                <a:solidFill>
                  <a:schemeClr val="tx1"/>
                </a:solidFill>
                <a:latin typeface="微軟正黑體" panose="020B0604030504040204" pitchFamily="34" charset="-120"/>
              </a:rPr>
              <a:t>附 件</a:t>
            </a:r>
            <a:endParaRPr lang="en-US" altLang="zh-TW" sz="4800" b="1">
              <a:solidFill>
                <a:schemeClr val="tx1"/>
              </a:solidFill>
              <a:latin typeface="微軟正黑體" panose="020B0604030504040204" pitchFamily="34" charset="-12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投影片編號版面配置區 4">
            <a:extLst>
              <a:ext uri="{FF2B5EF4-FFF2-40B4-BE49-F238E27FC236}">
                <a16:creationId xmlns:a16="http://schemas.microsoft.com/office/drawing/2014/main" id="{7D5E4E18-7048-416B-64DE-A5CF988B75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kumimoji="1" b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 b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 b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 b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 b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fld id="{3F2DE41F-EB3B-459C-BE52-E1526AF2B6D4}" type="slidenum">
              <a:rPr lang="en-US" altLang="zh-TW" b="0">
                <a:solidFill>
                  <a:schemeClr val="bg1"/>
                </a:solidFill>
                <a:ea typeface="微軟正黑體" panose="020B0604030504040204" pitchFamily="34" charset="-120"/>
              </a:rPr>
              <a:pPr/>
              <a:t>10</a:t>
            </a:fld>
            <a:endParaRPr lang="en-US" altLang="zh-TW" b="0">
              <a:solidFill>
                <a:schemeClr val="bg1"/>
              </a:solidFill>
              <a:ea typeface="微軟正黑體" panose="020B0604030504040204" pitchFamily="34" charset="-120"/>
            </a:endParaRPr>
          </a:p>
        </p:txBody>
      </p:sp>
      <p:pic>
        <p:nvPicPr>
          <p:cNvPr id="4" name="圖片 3">
            <a:extLst>
              <a:ext uri="{FF2B5EF4-FFF2-40B4-BE49-F238E27FC236}">
                <a16:creationId xmlns:a16="http://schemas.microsoft.com/office/drawing/2014/main" id="{0F786545-9195-FE20-4C44-565C5231DCB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04753" y="2128765"/>
            <a:ext cx="2127792" cy="3368564"/>
          </a:xfrm>
          <a:prstGeom prst="rect">
            <a:avLst/>
          </a:prstGeom>
        </p:spPr>
      </p:pic>
      <p:pic>
        <p:nvPicPr>
          <p:cNvPr id="9" name="圖片 8">
            <a:extLst>
              <a:ext uri="{FF2B5EF4-FFF2-40B4-BE49-F238E27FC236}">
                <a16:creationId xmlns:a16="http://schemas.microsoft.com/office/drawing/2014/main" id="{4F216E91-FE97-02D9-1DF6-91220A2B5AD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8950" y="476389"/>
            <a:ext cx="8591107" cy="5986968"/>
          </a:xfrm>
          <a:prstGeom prst="rect">
            <a:avLst/>
          </a:prstGeom>
        </p:spPr>
      </p:pic>
      <p:sp>
        <p:nvSpPr>
          <p:cNvPr id="5" name="Rectangle 83">
            <a:extLst>
              <a:ext uri="{FF2B5EF4-FFF2-40B4-BE49-F238E27FC236}">
                <a16:creationId xmlns:a16="http://schemas.microsoft.com/office/drawing/2014/main" id="{A2516F05-C05A-E49D-3205-F04B2584AEA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8950" y="394643"/>
            <a:ext cx="1107996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algn="l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1pPr>
            <a:lvl2pPr marL="742950" indent="-285750" algn="l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2pPr>
            <a:lvl3pPr marL="1143000" indent="-228600" algn="l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3pPr>
            <a:lvl4pPr marL="1600200" indent="-228600" algn="l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4pPr>
            <a:lvl5pPr marL="2057400" indent="-228600" algn="l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zh-TW" altLang="en-US" sz="2400">
                <a:latin typeface="微軟正黑體" panose="020B0604030504040204" pitchFamily="34" charset="-120"/>
              </a:rPr>
              <a:t>平面圖</a:t>
            </a:r>
            <a:endParaRPr lang="en-US" altLang="zh-TW" sz="2400">
              <a:latin typeface="微軟正黑體" panose="020B0604030504040204" pitchFamily="34" charset="-12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投影片編號版面配置區 2">
            <a:extLst>
              <a:ext uri="{FF2B5EF4-FFF2-40B4-BE49-F238E27FC236}">
                <a16:creationId xmlns:a16="http://schemas.microsoft.com/office/drawing/2014/main" id="{49A529A9-B89D-73EC-B6B5-91A18E12C8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32160-F0B7-4F49-97A2-28D0A3E2B0AD}" type="slidenum">
              <a:rPr lang="en-US" altLang="zh-TW" smtClean="0"/>
              <a:pPr/>
              <a:t>11</a:t>
            </a:fld>
            <a:endParaRPr lang="en-US" altLang="zh-TW"/>
          </a:p>
        </p:txBody>
      </p:sp>
      <p:pic>
        <p:nvPicPr>
          <p:cNvPr id="4" name="圖片 3">
            <a:extLst>
              <a:ext uri="{FF2B5EF4-FFF2-40B4-BE49-F238E27FC236}">
                <a16:creationId xmlns:a16="http://schemas.microsoft.com/office/drawing/2014/main" id="{83587872-4D38-9C34-554E-C5B178AA654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1168" t="41683" r="21204" b="36283"/>
          <a:stretch/>
        </p:blipFill>
        <p:spPr>
          <a:xfrm>
            <a:off x="420550" y="2741369"/>
            <a:ext cx="5997093" cy="2085946"/>
          </a:xfrm>
          <a:prstGeom prst="rect">
            <a:avLst/>
          </a:prstGeom>
        </p:spPr>
      </p:pic>
      <p:pic>
        <p:nvPicPr>
          <p:cNvPr id="5" name="圖片 4">
            <a:extLst>
              <a:ext uri="{FF2B5EF4-FFF2-40B4-BE49-F238E27FC236}">
                <a16:creationId xmlns:a16="http://schemas.microsoft.com/office/drawing/2014/main" id="{28708706-BFA7-92A5-E33D-BDAD11C4DAF2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36499" b="29604"/>
          <a:stretch/>
        </p:blipFill>
        <p:spPr>
          <a:xfrm>
            <a:off x="392167" y="897241"/>
            <a:ext cx="6461082" cy="1643809"/>
          </a:xfrm>
          <a:prstGeom prst="rect">
            <a:avLst/>
          </a:prstGeom>
        </p:spPr>
      </p:pic>
      <p:sp>
        <p:nvSpPr>
          <p:cNvPr id="6" name="Rectangle 83">
            <a:extLst>
              <a:ext uri="{FF2B5EF4-FFF2-40B4-BE49-F238E27FC236}">
                <a16:creationId xmlns:a16="http://schemas.microsoft.com/office/drawing/2014/main" id="{AFB38890-240C-D949-0723-A402183AFD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2167" y="180394"/>
            <a:ext cx="1107996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algn="l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1pPr>
            <a:lvl2pPr marL="742950" indent="-285750" algn="l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2pPr>
            <a:lvl3pPr marL="1143000" indent="-228600" algn="l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3pPr>
            <a:lvl4pPr marL="1600200" indent="-228600" algn="l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4pPr>
            <a:lvl5pPr marL="2057400" indent="-228600" algn="l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zh-TW" altLang="en-US" sz="2400">
                <a:latin typeface="微軟正黑體" panose="020B0604030504040204" pitchFamily="34" charset="-120"/>
              </a:rPr>
              <a:t>現況圖</a:t>
            </a:r>
            <a:endParaRPr lang="en-US" altLang="zh-TW" sz="2400">
              <a:latin typeface="微軟正黑體" panose="020B0604030504040204" pitchFamily="34" charset="-120"/>
            </a:endParaRPr>
          </a:p>
        </p:txBody>
      </p:sp>
      <p:pic>
        <p:nvPicPr>
          <p:cNvPr id="7" name="圖片 6">
            <a:extLst>
              <a:ext uri="{FF2B5EF4-FFF2-40B4-BE49-F238E27FC236}">
                <a16:creationId xmlns:a16="http://schemas.microsoft.com/office/drawing/2014/main" id="{6D934B43-3B4F-3D73-7D56-8D9853AE22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892597" y="2741369"/>
            <a:ext cx="2867731" cy="2169641"/>
          </a:xfrm>
          <a:prstGeom prst="rect">
            <a:avLst/>
          </a:prstGeom>
        </p:spPr>
      </p:pic>
      <p:pic>
        <p:nvPicPr>
          <p:cNvPr id="8" name="圖片 7">
            <a:extLst>
              <a:ext uri="{FF2B5EF4-FFF2-40B4-BE49-F238E27FC236}">
                <a16:creationId xmlns:a16="http://schemas.microsoft.com/office/drawing/2014/main" id="{A0FBC0CE-73A7-9542-8AD6-0F2623974645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087266" y="897241"/>
            <a:ext cx="2361867" cy="1771400"/>
          </a:xfrm>
          <a:prstGeom prst="rect">
            <a:avLst/>
          </a:prstGeom>
        </p:spPr>
      </p:pic>
      <p:pic>
        <p:nvPicPr>
          <p:cNvPr id="9" name="圖片 8">
            <a:extLst>
              <a:ext uri="{FF2B5EF4-FFF2-40B4-BE49-F238E27FC236}">
                <a16:creationId xmlns:a16="http://schemas.microsoft.com/office/drawing/2014/main" id="{CF7E6D06-0BB8-F640-D216-7926B6BEB3F0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566091" y="897241"/>
            <a:ext cx="2361867" cy="1771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7583748"/>
      </p:ext>
    </p:extLst>
  </p:cSld>
  <p:clrMapOvr>
    <a:masterClrMapping/>
  </p:clrMapOvr>
</p:sld>
</file>

<file path=ppt/theme/theme1.xml><?xml version="1.0" encoding="utf-8"?>
<a:theme xmlns:a="http://schemas.openxmlformats.org/drawingml/2006/main" name="ITRI_pptA_中英文_g">
  <a:themeElements>
    <a:clrScheme name="ITRI_pptA_中英文_g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ITRI_pptA_中英文_g">
      <a:majorFont>
        <a:latin typeface="Arial"/>
        <a:ea typeface="微軟正黑體"/>
        <a:cs typeface=""/>
      </a:majorFont>
      <a:minorFont>
        <a:latin typeface="Arial"/>
        <a:ea typeface="微軟正黑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triangl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TW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新細明體" charset="-12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triangl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TW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新細明體" charset="-120"/>
          </a:defRPr>
        </a:defPPr>
      </a:lstStyle>
    </a:lnDef>
  </a:objectDefaults>
  <a:extraClrSchemeLst>
    <a:extraClrScheme>
      <a:clrScheme name="ITRI_pptA_中英文_g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ITRI_pptA_中英文_g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ITRI_pptA_中英文_g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ITRI_pptA_中英文_g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ITRI_pptA_中英文_g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ITRI_pptA_中英文_g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ITRI_pptA_中英文_g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ITRI_pptA_中英文_g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ITRI_pptA_中英文_g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ITRI_pptA_中英文_g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ITRI_pptA_中英文_g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ITRI_pptA_中英文_g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ITRI_pptA_中英文_g">
  <a:themeElements>
    <a:clrScheme name="1_ITRI_pptA_中英文_g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ITRI_pptA_中英文_g">
      <a:majorFont>
        <a:latin typeface="Arial"/>
        <a:ea typeface="微軟正黑體"/>
        <a:cs typeface=""/>
      </a:majorFont>
      <a:minorFont>
        <a:latin typeface="Arial"/>
        <a:ea typeface="微軟正黑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triangl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TW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新細明體" charset="-12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triangl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TW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新細明體" charset="-120"/>
          </a:defRPr>
        </a:defPPr>
      </a:lstStyle>
    </a:lnDef>
  </a:objectDefaults>
  <a:extraClrSchemeLst>
    <a:extraClrScheme>
      <a:clrScheme name="1_ITRI_pptA_中英文_g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ITRI_pptA_中英文_g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ITRI_pptA_中英文_g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ITRI_pptA_中英文_g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ITRI_pptA_中英文_g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ITRI_pptA_中英文_g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ITRI_pptA_中英文_g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ITRI_pptA_中英文_g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ITRI_pptA_中英文_g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ITRI_pptA_中英文_g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ITRI_pptA_中英文_g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ITRI_pptA_中英文_g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佈景主題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佈景主題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ITRI_pptA_中英文_g</Template>
  <TotalTime>19</TotalTime>
  <Words>902</Words>
  <Application>Microsoft Office PowerPoint</Application>
  <PresentationFormat>寬螢幕</PresentationFormat>
  <Paragraphs>121</Paragraphs>
  <Slides>11</Slides>
  <Notes>5</Notes>
  <HiddenSlides>0</HiddenSlides>
  <MMClips>0</MMClips>
  <ScaleCrop>false</ScaleCrop>
  <HeadingPairs>
    <vt:vector size="8" baseType="variant">
      <vt:variant>
        <vt:lpstr>使用字型</vt:lpstr>
      </vt:variant>
      <vt:variant>
        <vt:i4>4</vt:i4>
      </vt:variant>
      <vt:variant>
        <vt:lpstr>佈景主題</vt:lpstr>
      </vt:variant>
      <vt:variant>
        <vt:i4>2</vt:i4>
      </vt:variant>
      <vt:variant>
        <vt:lpstr>內嵌 OLE 伺服程式</vt:lpstr>
      </vt:variant>
      <vt:variant>
        <vt:i4>1</vt:i4>
      </vt:variant>
      <vt:variant>
        <vt:lpstr>投影片標題</vt:lpstr>
      </vt:variant>
      <vt:variant>
        <vt:i4>11</vt:i4>
      </vt:variant>
    </vt:vector>
  </HeadingPairs>
  <TitlesOfParts>
    <vt:vector size="18" baseType="lpstr">
      <vt:lpstr>微軟正黑體</vt:lpstr>
      <vt:lpstr>Arial</vt:lpstr>
      <vt:lpstr>Calibri</vt:lpstr>
      <vt:lpstr>Times New Roman</vt:lpstr>
      <vt:lpstr>ITRI_pptA_中英文_g</vt:lpstr>
      <vt:lpstr>1_ITRI_pptA_中英文_g</vt:lpstr>
      <vt:lpstr>Worksheet</vt:lpstr>
      <vt:lpstr>中興綜研餐廳外場空間優化 委託規劃設計需求說明書</vt:lpstr>
      <vt:lpstr>目  錄 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附 件</vt:lpstr>
      <vt:lpstr>PowerPoint 簡報</vt:lpstr>
      <vt:lpstr>PowerPoint 簡報</vt:lpstr>
    </vt:vector>
  </TitlesOfParts>
  <Company>itri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投影片 1</dc:title>
  <dc:creator>970579</dc:creator>
  <cp:keywords>2008NewCIS</cp:keywords>
  <cp:lastModifiedBy>宋敏珠</cp:lastModifiedBy>
  <cp:revision>6</cp:revision>
  <cp:lastPrinted>2014-02-05T06:19:32Z</cp:lastPrinted>
  <dcterms:created xsi:type="dcterms:W3CDTF">2009-08-18T05:07:57Z</dcterms:created>
  <dcterms:modified xsi:type="dcterms:W3CDTF">2026-08-21T08:27:49Z</dcterms:modified>
</cp:coreProperties>
</file>