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07" r:id="rId1"/>
  </p:sldMasterIdLst>
  <p:notesMasterIdLst>
    <p:notesMasterId r:id="rId3"/>
  </p:notesMasterIdLst>
  <p:handoutMasterIdLst>
    <p:handoutMasterId r:id="rId4"/>
  </p:handoutMasterIdLst>
  <p:sldIdLst>
    <p:sldId id="1962" r:id="rId2"/>
  </p:sldIdLst>
  <p:sldSz cx="9144000" cy="6858000" type="overhead"/>
  <p:notesSz cx="6797675" cy="9928225"/>
  <p:defaultTextStyle>
    <a:defPPr>
      <a:defRPr lang="zh-TW"/>
    </a:defPPr>
    <a:lvl1pPr marL="0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94974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89948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84922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79896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474870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969845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464818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959792" algn="l" defTabSz="989948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45">
          <p15:clr>
            <a:srgbClr val="A4A3A4"/>
          </p15:clr>
        </p15:guide>
        <p15:guide id="2" pos="204">
          <p15:clr>
            <a:srgbClr val="A4A3A4"/>
          </p15:clr>
        </p15:guide>
        <p15:guide id="3" pos="4967">
          <p15:clr>
            <a:srgbClr val="A4A3A4"/>
          </p15:clr>
        </p15:guide>
        <p15:guide id="4" pos="61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hidden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8824B"/>
    <a:srgbClr val="2F3450"/>
    <a:srgbClr val="00CCFF"/>
    <a:srgbClr val="66FFFF"/>
    <a:srgbClr val="00FF00"/>
    <a:srgbClr val="8B8B00"/>
    <a:srgbClr val="740000"/>
    <a:srgbClr val="E3A08C"/>
    <a:srgbClr val="4361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1416" y="48"/>
      </p:cViewPr>
      <p:guideLst>
        <p:guide orient="horz" pos="845"/>
        <p:guide pos="204"/>
        <p:guide pos="4967"/>
        <p:guide pos="61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730B52-8B59-6C40-A999-E0C2CD23177A}" type="datetimeFigureOut">
              <a:rPr lang="en-US" smtClean="0"/>
              <a:t>10/21/2026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91EDB1-560F-E146-A5B6-3E75F1C6FB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04870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軟正黑體" panose="020B0604030504040204" pitchFamily="34" charset="-120"/>
              </a:defRPr>
            </a:lvl1pPr>
          </a:lstStyle>
          <a:p>
            <a:fld id="{8B55BC97-BF31-4865-ABFA-6CE3C6FA26B4}" type="datetimeFigureOut">
              <a:rPr lang="zh-TW" altLang="en-US" smtClean="0"/>
              <a:pPr/>
              <a:t>2026/10/21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軟正黑體" panose="020B0604030504040204" pitchFamily="34" charset="-120"/>
              </a:defRPr>
            </a:lvl1pPr>
          </a:lstStyle>
          <a:p>
            <a:fld id="{5F5A4C87-B489-4062-BCF6-C9E137B29D3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950684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軟正黑體" panose="020B0604030504040204" pitchFamily="34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青底_中英文_右下圖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7175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90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719504" y="2338419"/>
            <a:ext cx="7772400" cy="765175"/>
          </a:xfrm>
        </p:spPr>
        <p:txBody>
          <a:bodyPr/>
          <a:lstStyle>
            <a:lvl1pPr>
              <a:defRPr b="0">
                <a:solidFill>
                  <a:schemeClr val="bg1"/>
                </a:solidFill>
                <a:latin typeface="Tw Cen MT"/>
                <a:cs typeface="Tw Cen MT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2590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719516" y="3598863"/>
            <a:ext cx="7768003" cy="914400"/>
          </a:xfrm>
        </p:spPr>
        <p:txBody>
          <a:bodyPr/>
          <a:lstStyle>
            <a:lvl1pPr marL="0" indent="0" algn="ctr">
              <a:buFontTx/>
              <a:buNone/>
              <a:defRPr b="0">
                <a:solidFill>
                  <a:schemeClr val="bg1"/>
                </a:solidFill>
                <a:latin typeface="Tw Cen MT"/>
                <a:cs typeface="Tw Cen MT"/>
              </a:defRPr>
            </a:lvl1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19138" y="5037138"/>
            <a:ext cx="21336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 b="0">
                <a:solidFill>
                  <a:srgbClr val="FFFFFF"/>
                </a:solidFill>
                <a:latin typeface="Tw Cen MT"/>
                <a:ea typeface="+mn-ea"/>
                <a:cs typeface="Tw Cen MT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43250" y="6381750"/>
            <a:ext cx="2895600" cy="476250"/>
          </a:xfrm>
        </p:spPr>
        <p:txBody>
          <a:bodyPr anchor="t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 b="0">
                <a:solidFill>
                  <a:srgbClr val="FFFFFF"/>
                </a:solidFill>
                <a:latin typeface="Tw Cen MT"/>
                <a:cs typeface="Tw Cen MT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solidFill>
                  <a:srgbClr val="FFFFFF"/>
                </a:solidFill>
                <a:latin typeface="Tw Cen MT"/>
                <a:ea typeface="微軟正黑體" charset="0"/>
                <a:cs typeface="Tw Cen MT"/>
              </a:defRPr>
            </a:lvl1pPr>
          </a:lstStyle>
          <a:p>
            <a:pPr>
              <a:defRPr/>
            </a:pPr>
            <a:fld id="{3E12C808-4611-7F48-9DD0-3FC53302E1B2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49077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Tw Cen MT"/>
                <a:cs typeface="Tw Cen MT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Tw Cen MT"/>
                <a:cs typeface="Tw Cen MT"/>
              </a:defRPr>
            </a:lvl1pPr>
            <a:lvl2pPr>
              <a:defRPr>
                <a:latin typeface="Tw Cen MT"/>
                <a:cs typeface="Tw Cen MT"/>
              </a:defRPr>
            </a:lvl2pPr>
            <a:lvl3pPr>
              <a:defRPr>
                <a:latin typeface="Tw Cen MT"/>
                <a:cs typeface="Tw Cen MT"/>
              </a:defRPr>
            </a:lvl3pPr>
            <a:lvl4pPr>
              <a:defRPr>
                <a:latin typeface="Tw Cen MT"/>
                <a:cs typeface="Tw Cen MT"/>
              </a:defRPr>
            </a:lvl4pPr>
            <a:lvl5pPr>
              <a:defRPr>
                <a:latin typeface="Tw Cen MT"/>
                <a:cs typeface="Tw Cen MT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Tw Cen MT"/>
                <a:cs typeface="Tw Cen MT"/>
              </a:defRPr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60083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435" y="4406931"/>
            <a:ext cx="7772400" cy="1362075"/>
          </a:xfrm>
        </p:spPr>
        <p:txBody>
          <a:bodyPr anchor="t"/>
          <a:lstStyle>
            <a:lvl1pPr algn="l">
              <a:defRPr sz="4000" b="1" cap="all">
                <a:latin typeface="Tahoma"/>
                <a:cs typeface="Tahoma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435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latin typeface="Tahoma"/>
                <a:cs typeface="Tahoma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latin typeface="Tahoma"/>
                <a:cs typeface="Tahoma"/>
              </a:defRPr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176942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15" y="1439864"/>
            <a:ext cx="4111869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709762" y="1439864"/>
            <a:ext cx="4111869" cy="4757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418224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06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06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285" y="1535113"/>
            <a:ext cx="404153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285" y="2174875"/>
            <a:ext cx="404153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71669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868008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613682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7" y="273050"/>
            <a:ext cx="300843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538" y="273080"/>
            <a:ext cx="511126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7" y="1435103"/>
            <a:ext cx="300843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63172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166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166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166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438661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55214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910756" y="0"/>
            <a:ext cx="2151185" cy="61976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6" y="0"/>
            <a:ext cx="6312877" cy="619760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5764428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69123" y="0"/>
            <a:ext cx="6992815" cy="12065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457200" y="1439864"/>
            <a:ext cx="8364415" cy="4757737"/>
          </a:xfrm>
        </p:spPr>
        <p:txBody>
          <a:bodyPr/>
          <a:lstStyle/>
          <a:p>
            <a:pPr lvl="0"/>
            <a:endParaRPr lang="zh-TW" altLang="en-US" noProof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177775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Tw Cen MT"/>
                <a:cs typeface="Tw Cen MT"/>
              </a:defRPr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03F0DB-357B-764F-92B8-FD90380C13F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130092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  <a:lvl2pPr>
              <a:defRPr>
                <a:solidFill>
                  <a:schemeClr val="accent6">
                    <a:lumMod val="75000"/>
                  </a:schemeClr>
                </a:solidFill>
                <a:latin typeface="Calibri" pitchFamily="34" charset="0"/>
              </a:defRPr>
            </a:lvl2pPr>
            <a:lvl3pPr>
              <a:defRPr>
                <a:latin typeface="Calibri" pitchFamily="34" charset="0"/>
              </a:defRPr>
            </a:lvl3pPr>
            <a:lvl4pPr>
              <a:defRPr>
                <a:latin typeface="Calibri" pitchFamily="34" charset="0"/>
              </a:defRPr>
            </a:lvl4pPr>
            <a:lvl5pPr>
              <a:defRPr>
                <a:latin typeface="Calibri" pitchFamily="34" charset="0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5"/>
          <p:cNvSpPr>
            <a:spLocks noGrp="1" noChangeArrowheads="1"/>
          </p:cNvSpPr>
          <p:nvPr>
            <p:ph type="dt" sz="half" idx="10"/>
          </p:nvPr>
        </p:nvSpPr>
        <p:spPr>
          <a:xfrm>
            <a:off x="6118227" y="6619879"/>
            <a:ext cx="1800225" cy="238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 sz="1800" b="0" kern="1200">
              <a:solidFill>
                <a:srgbClr val="000000"/>
              </a:solidFill>
              <a:latin typeface="Arial" charset="0"/>
              <a:ea typeface="新細明體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70120088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2"/>
          <p:cNvSpPr>
            <a:spLocks noGrp="1"/>
          </p:cNvSpPr>
          <p:nvPr>
            <p:ph type="sldNum" sz="quarter" idx="2"/>
          </p:nvPr>
        </p:nvSpPr>
        <p:spPr>
          <a:xfrm>
            <a:off x="8316059" y="6513637"/>
            <a:ext cx="260253" cy="287088"/>
          </a:xfrm>
          <a:prstGeom prst="rect">
            <a:avLst/>
          </a:prstGeom>
          <a:solidFill>
            <a:srgbClr val="FFCC00"/>
          </a:solidFill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93146061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6618288"/>
            <a:ext cx="9144000" cy="239712"/>
          </a:xfrm>
          <a:prstGeom prst="rect">
            <a:avLst/>
          </a:prstGeom>
          <a:solidFill>
            <a:srgbClr val="009FE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defRPr/>
            </a:pPr>
            <a:endParaRPr lang="zh-TW" altLang="en-US" sz="1200" b="0">
              <a:solidFill>
                <a:srgbClr val="000000"/>
              </a:solidFill>
              <a:latin typeface="Tw Cen MT"/>
              <a:cs typeface="Tw Cen MT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151068" y="24"/>
            <a:ext cx="6992937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0853" y="873125"/>
            <a:ext cx="8364538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258054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391299"/>
            <a:ext cx="609600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eaLnBrk="1" hangingPunct="1">
              <a:defRPr sz="1400" b="0">
                <a:solidFill>
                  <a:srgbClr val="000000"/>
                </a:solidFill>
                <a:latin typeface="Tw Cen MT"/>
                <a:ea typeface="+mn-ea"/>
                <a:cs typeface="Tw Cen MT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58056" name="Text Box 8"/>
          <p:cNvSpPr txBox="1">
            <a:spLocks noChangeArrowheads="1"/>
          </p:cNvSpPr>
          <p:nvPr/>
        </p:nvSpPr>
        <p:spPr bwMode="auto">
          <a:xfrm>
            <a:off x="5" y="6610350"/>
            <a:ext cx="32289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algn="l" eaLnBrk="0" hangingPunct="0"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algn="l" eaLnBrk="0" hangingPunct="0"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algn="l" eaLnBrk="0" hangingPunct="0"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algn="l" eaLnBrk="0" hangingPunct="0"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algn="l" eaLnBrk="0" hangingPunct="0"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r>
              <a:rPr lang="en-US" altLang="zh-TW" b="0">
                <a:solidFill>
                  <a:srgbClr val="FFFFFF"/>
                </a:solidFill>
                <a:latin typeface="Tw Cen MT"/>
                <a:ea typeface="標楷體" pitchFamily="65" charset="-120"/>
                <a:cs typeface="Tw Cen MT"/>
              </a:rPr>
              <a:t>Copyright 2024 ITRI </a:t>
            </a:r>
            <a:r>
              <a:rPr lang="zh-TW" altLang="en-US" b="0">
                <a:solidFill>
                  <a:srgbClr val="FFFFFF"/>
                </a:solidFill>
                <a:latin typeface="Tw Cen MT"/>
                <a:ea typeface="標楷體" pitchFamily="65" charset="-120"/>
                <a:cs typeface="Tw Cen MT"/>
              </a:rPr>
              <a:t>工業技術研究院</a:t>
            </a:r>
          </a:p>
        </p:txBody>
      </p:sp>
      <p:pic>
        <p:nvPicPr>
          <p:cNvPr id="1034" name="Picture 12" descr="itri_CEL_C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56"/>
            <a:ext cx="2156991" cy="499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5" name="Rectangle 13"/>
          <p:cNvSpPr>
            <a:spLocks noChangeArrowheads="1"/>
          </p:cNvSpPr>
          <p:nvPr userDrawn="1"/>
        </p:nvSpPr>
        <p:spPr bwMode="auto">
          <a:xfrm>
            <a:off x="8787848" y="6583387"/>
            <a:ext cx="37101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1" fontAlgn="ctr" hangingPunct="1"/>
            <a:fld id="{690D9FEB-B759-3040-B0C9-9827E567873E}" type="slidenum">
              <a:rPr lang="en-US" altLang="zh-TW" sz="1200" b="0">
                <a:solidFill>
                  <a:srgbClr val="FFFFFF"/>
                </a:solidFill>
                <a:latin typeface="Tw Cen MT"/>
                <a:cs typeface="Tw Cen MT"/>
              </a:rPr>
              <a:pPr algn="ctr" eaLnBrk="1" fontAlgn="ctr" hangingPunct="1"/>
              <a:t>‹#›</a:t>
            </a:fld>
            <a:endParaRPr lang="en-US" altLang="zh-TW" sz="1200" b="0">
              <a:solidFill>
                <a:srgbClr val="FFFFFF"/>
              </a:solidFill>
              <a:latin typeface="Tw Cen MT"/>
              <a:cs typeface="Tw Cen MT"/>
            </a:endParaRPr>
          </a:p>
        </p:txBody>
      </p:sp>
    </p:spTree>
    <p:extLst>
      <p:ext uri="{BB962C8B-B14F-4D97-AF65-F5344CB8AC3E}">
        <p14:creationId xmlns:p14="http://schemas.microsoft.com/office/powerpoint/2010/main" val="373062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  <p:sldLayoutId id="2147483819" r:id="rId12"/>
    <p:sldLayoutId id="2147483820" r:id="rId13"/>
    <p:sldLayoutId id="2147483821" r:id="rId14"/>
    <p:sldLayoutId id="2147483822" r:id="rId15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3600" b="0" u="sng">
          <a:solidFill>
            <a:srgbClr val="4787BA"/>
          </a:solidFill>
          <a:latin typeface="Tw Cen MT"/>
          <a:ea typeface="標楷體" pitchFamily="65" charset="-120"/>
          <a:cs typeface="Tw Cen MT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0000FF"/>
          </a:solidFill>
          <a:latin typeface="Arial" charset="0"/>
          <a:ea typeface="標楷體" pitchFamily="65" charset="-120"/>
          <a:cs typeface="標楷體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0000FF"/>
          </a:solidFill>
          <a:latin typeface="Arial" charset="0"/>
          <a:ea typeface="標楷體" pitchFamily="65" charset="-120"/>
          <a:cs typeface="標楷體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0000FF"/>
          </a:solidFill>
          <a:latin typeface="Arial" charset="0"/>
          <a:ea typeface="標楷體" pitchFamily="65" charset="-120"/>
          <a:cs typeface="標楷體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3600" b="1">
          <a:solidFill>
            <a:srgbClr val="0000FF"/>
          </a:solidFill>
          <a:latin typeface="Arial" charset="0"/>
          <a:ea typeface="標楷體" pitchFamily="65" charset="-120"/>
          <a:cs typeface="標楷體" charset="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600">
          <a:solidFill>
            <a:schemeClr val="tx2"/>
          </a:solidFill>
          <a:latin typeface="Arial" charset="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charset="2"/>
        <a:buChar char="n"/>
        <a:defRPr kumimoji="1" sz="3200" b="0">
          <a:solidFill>
            <a:schemeClr val="tx1">
              <a:lumMod val="65000"/>
              <a:lumOff val="35000"/>
            </a:schemeClr>
          </a:solidFill>
          <a:latin typeface="Tw Cen MT"/>
          <a:ea typeface="標楷體" pitchFamily="65" charset="-120"/>
          <a:cs typeface="Tw Cen MT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 b="0">
          <a:solidFill>
            <a:srgbClr val="436196"/>
          </a:solidFill>
          <a:latin typeface="Tw Cen MT"/>
          <a:ea typeface="標楷體" pitchFamily="65" charset="-120"/>
          <a:cs typeface="Tw Cen M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Wingdings" charset="2"/>
        <a:buChar char="ü"/>
        <a:defRPr kumimoji="1" sz="2400" b="0">
          <a:solidFill>
            <a:srgbClr val="008000"/>
          </a:solidFill>
          <a:latin typeface="Tw Cen MT"/>
          <a:ea typeface="標楷體" pitchFamily="65" charset="-120"/>
          <a:cs typeface="Tw Cen M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 b="0">
          <a:solidFill>
            <a:srgbClr val="FF6600"/>
          </a:solidFill>
          <a:latin typeface="Tw Cen MT"/>
          <a:ea typeface="標楷體" pitchFamily="65" charset="-120"/>
          <a:cs typeface="Tw Cen M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 b="0">
          <a:solidFill>
            <a:srgbClr val="660066"/>
          </a:solidFill>
          <a:latin typeface="Tw Cen MT"/>
          <a:ea typeface="標楷體" pitchFamily="65" charset="-120"/>
          <a:cs typeface="Tw Cen M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830A6A2-6121-46A4-D3C3-71F2B5240F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600" b="1" dirty="0">
                <a:solidFill>
                  <a:schemeClr val="tx1"/>
                </a:solidFill>
                <a:latin typeface="+mn-ea"/>
                <a:ea typeface="+mn-ea"/>
              </a:rPr>
              <a:t>規格說明</a:t>
            </a:r>
            <a:endParaRPr lang="zh-TW" altLang="en-US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10325540-2D1A-8A3E-56B9-EDED29623C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sz="18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一、</a:t>
            </a:r>
            <a:r>
              <a:rPr lang="en-US" altLang="zh-TW" sz="18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Gyro COB </a:t>
            </a:r>
            <a:r>
              <a:rPr lang="zh-TW" altLang="zh-TW" sz="18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與</a:t>
            </a:r>
            <a:r>
              <a:rPr lang="en-US" altLang="zh-TW" sz="18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 ASIC COB </a:t>
            </a:r>
            <a:r>
              <a:rPr lang="zh-TW" altLang="zh-TW" sz="18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驗證 </a:t>
            </a:r>
            <a:r>
              <a:rPr lang="en-US" altLang="zh-TW" sz="18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EVB</a:t>
            </a:r>
            <a:r>
              <a:rPr lang="zh-TW" altLang="zh-TW" sz="18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，五套，具備下列主要功能：</a:t>
            </a:r>
          </a:p>
          <a:p>
            <a:pPr lvl="1" indent="-342900">
              <a:buFont typeface="Wingdings" panose="05000000000000000000" pitchFamily="2" charset="2"/>
              <a:buChar char=""/>
            </a:pPr>
            <a:r>
              <a:rPr lang="en-US" altLang="zh-TW" sz="14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Gyro Drive loop </a:t>
            </a:r>
            <a:r>
              <a:rPr lang="zh-TW" altLang="zh-TW" sz="14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驗證功能</a:t>
            </a:r>
          </a:p>
          <a:p>
            <a:pPr lvl="1" indent="-342900">
              <a:buFont typeface="Wingdings" panose="05000000000000000000" pitchFamily="2" charset="2"/>
              <a:buChar char=""/>
            </a:pPr>
            <a:r>
              <a:rPr lang="en-US" altLang="zh-TW" sz="14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Gyro sensing </a:t>
            </a:r>
            <a:r>
              <a:rPr lang="zh-TW" altLang="zh-TW" sz="14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驗證功能</a:t>
            </a:r>
          </a:p>
          <a:p>
            <a:pPr lvl="1" indent="-342900">
              <a:buFont typeface="Wingdings" panose="05000000000000000000" pitchFamily="2" charset="2"/>
              <a:buChar char=""/>
            </a:pPr>
            <a:r>
              <a:rPr lang="en-US" altLang="zh-TW" sz="14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I2C / SPI </a:t>
            </a:r>
            <a:r>
              <a:rPr lang="zh-TW" altLang="zh-TW" sz="14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輸出</a:t>
            </a:r>
          </a:p>
          <a:p>
            <a:pPr lvl="1" indent="-342900">
              <a:buFont typeface="Wingdings" panose="05000000000000000000" pitchFamily="2" charset="2"/>
              <a:buChar char=""/>
            </a:pPr>
            <a:r>
              <a:rPr lang="en-US" altLang="zh-TW" sz="14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1.8~3.3V Power supply</a:t>
            </a:r>
            <a:endParaRPr lang="zh-TW" altLang="zh-TW" sz="1400" kern="100" dirty="0">
              <a:solidFill>
                <a:schemeClr val="tx1"/>
              </a:solidFill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lvl="1" indent="-342900">
              <a:buFont typeface="Wingdings" panose="05000000000000000000" pitchFamily="2" charset="2"/>
              <a:buChar char=""/>
            </a:pPr>
            <a:r>
              <a:rPr lang="zh-TW" altLang="zh-TW" sz="14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可測量到</a:t>
            </a:r>
            <a:r>
              <a:rPr lang="en-US" altLang="zh-TW" sz="14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 +/- 2000 </a:t>
            </a:r>
            <a:r>
              <a:rPr lang="en-US" altLang="zh-TW" sz="1400" kern="10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dps</a:t>
            </a:r>
            <a:r>
              <a:rPr lang="en-US" altLang="zh-TW" sz="14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 </a:t>
            </a:r>
            <a:r>
              <a:rPr lang="zh-TW" altLang="zh-TW" sz="14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的</a:t>
            </a:r>
            <a:r>
              <a:rPr lang="en-US" altLang="zh-TW" sz="14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 Range</a:t>
            </a:r>
            <a:endParaRPr lang="zh-TW" altLang="zh-TW" sz="1400" kern="100" dirty="0">
              <a:solidFill>
                <a:schemeClr val="tx1"/>
              </a:solidFill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lvl="1" indent="-342900">
              <a:buFont typeface="Wingdings" panose="05000000000000000000" pitchFamily="2" charset="2"/>
              <a:buChar char=""/>
            </a:pPr>
            <a:r>
              <a:rPr lang="zh-TW" altLang="zh-TW" sz="14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支援</a:t>
            </a:r>
            <a:r>
              <a:rPr lang="en-US" altLang="zh-TW" sz="14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X/Y/Z</a:t>
            </a:r>
            <a:r>
              <a:rPr lang="zh-TW" altLang="zh-TW" sz="14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多軸</a:t>
            </a:r>
            <a:r>
              <a:rPr lang="en-US" altLang="zh-TW" sz="14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Gyro</a:t>
            </a:r>
            <a:r>
              <a:rPr lang="zh-TW" altLang="zh-TW" sz="14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量測</a:t>
            </a:r>
          </a:p>
          <a:p>
            <a:pPr lvl="1" indent="-342900">
              <a:buFont typeface="Wingdings" panose="05000000000000000000" pitchFamily="2" charset="2"/>
              <a:buChar char=""/>
            </a:pPr>
            <a:r>
              <a:rPr lang="en-US" altLang="zh-TW" sz="14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EVB </a:t>
            </a:r>
            <a:r>
              <a:rPr lang="zh-TW" altLang="zh-TW" sz="14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具備數據擷取與</a:t>
            </a:r>
            <a:r>
              <a:rPr lang="en-US" altLang="zh-TW" sz="14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data log</a:t>
            </a:r>
            <a:r>
              <a:rPr lang="zh-TW" altLang="zh-TW" sz="14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分析功能</a:t>
            </a:r>
          </a:p>
          <a:p>
            <a:pPr lvl="1" indent="-342900">
              <a:buFont typeface="Wingdings" panose="05000000000000000000" pitchFamily="2" charset="2"/>
              <a:buChar char=""/>
            </a:pPr>
            <a:r>
              <a:rPr lang="zh-TW" altLang="zh-TW" sz="14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包含</a:t>
            </a:r>
            <a:r>
              <a:rPr lang="en-US" altLang="zh-TW" sz="14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 EVB </a:t>
            </a:r>
            <a:r>
              <a:rPr lang="zh-TW" altLang="zh-TW" sz="14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操作說明、測試流程、訊號擷取方式及測試結果紀錄，以利後續功能驗證與分析。</a:t>
            </a:r>
          </a:p>
          <a:p>
            <a:r>
              <a:rPr lang="zh-TW" altLang="en-US" sz="18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二、</a:t>
            </a:r>
            <a:r>
              <a:rPr lang="en-US" altLang="zh-TW" sz="18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Gyro MEMS</a:t>
            </a:r>
            <a:r>
              <a:rPr lang="zh-TW" altLang="en-US" sz="18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與</a:t>
            </a:r>
            <a:r>
              <a:rPr lang="en-US" altLang="zh-TW" sz="18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ASIC </a:t>
            </a:r>
            <a:r>
              <a:rPr lang="zh-TW" altLang="en-US" sz="18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晶片</a:t>
            </a:r>
            <a:r>
              <a:rPr lang="en-US" altLang="zh-TW" sz="18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COB</a:t>
            </a:r>
            <a:r>
              <a:rPr lang="zh-TW" altLang="en-US" sz="18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模組：十套</a:t>
            </a:r>
            <a:endParaRPr lang="en-US" altLang="zh-TW" sz="1800" kern="100" dirty="0">
              <a:solidFill>
                <a:schemeClr val="tx1"/>
              </a:solidFill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r>
              <a:rPr lang="zh-TW" altLang="en-US" sz="18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三、</a:t>
            </a:r>
            <a:r>
              <a:rPr lang="en-US" altLang="zh-TW" sz="18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Gyro MEMS </a:t>
            </a:r>
            <a:r>
              <a:rPr lang="zh-TW" altLang="en-US" sz="18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晶片與</a:t>
            </a:r>
            <a:r>
              <a:rPr lang="en-US" altLang="zh-TW" sz="18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Gyro ASIC </a:t>
            </a:r>
            <a:r>
              <a:rPr lang="zh-TW" altLang="en-US" sz="18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晶片：各 </a:t>
            </a:r>
            <a:r>
              <a:rPr lang="en-US" altLang="zh-TW" sz="18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50 pcs</a:t>
            </a:r>
          </a:p>
          <a:p>
            <a:pPr lvl="1" indent="-342900">
              <a:buFont typeface="Wingdings" panose="05000000000000000000" pitchFamily="2" charset="2"/>
              <a:buChar char=""/>
            </a:pPr>
            <a:r>
              <a:rPr lang="zh-TW" altLang="en-US" sz="1400" kern="100" dirty="0">
                <a:solidFill>
                  <a:schemeClr val="tx1"/>
                </a:solidFill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提供晶片相關技術文件，包含接腳定義、電氣特性及操作條件。</a:t>
            </a:r>
          </a:p>
          <a:p>
            <a:pPr lvl="2"/>
            <a:r>
              <a:rPr lang="en-US" altLang="zh-TW" sz="14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Gyro MEMS: </a:t>
            </a:r>
            <a:r>
              <a:rPr lang="zh-TW" altLang="en-US" sz="14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三軸，</a:t>
            </a:r>
            <a:r>
              <a:rPr lang="en-US" altLang="zh-TW" sz="14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sensor </a:t>
            </a:r>
            <a:r>
              <a:rPr lang="en-US" altLang="zh-TW" sz="1400" kern="100" dirty="0" err="1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freq</a:t>
            </a:r>
            <a:r>
              <a:rPr lang="en-US" altLang="zh-TW" sz="14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 : 30kHz, Sense Q factor: 3000, Drive Q factor: 20,000</a:t>
            </a:r>
          </a:p>
          <a:p>
            <a:pPr lvl="2"/>
            <a:r>
              <a:rPr lang="en-US" altLang="zh-TW" sz="14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Gyro ASIC: Supply Voltage: 1.7~3.3V, ODR: 25/100/400/800 Hz, Charge Pump Voltage: 20V</a:t>
            </a:r>
          </a:p>
          <a:p>
            <a:r>
              <a:rPr lang="zh-TW" altLang="en-US" sz="18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四、</a:t>
            </a:r>
            <a:r>
              <a:rPr lang="zh-TW" altLang="zh-TW" sz="18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與工研院共同討論並確認</a:t>
            </a:r>
            <a:r>
              <a:rPr lang="en-US" altLang="zh-TW" sz="18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 Gyro MEMS </a:t>
            </a:r>
            <a:r>
              <a:rPr lang="zh-TW" altLang="zh-TW" sz="18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驗證模組及專用</a:t>
            </a:r>
            <a:r>
              <a:rPr lang="en-US" altLang="zh-TW" sz="18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 Readout ASIC </a:t>
            </a:r>
            <a:r>
              <a:rPr lang="zh-TW" altLang="zh-TW" sz="18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</a:rPr>
              <a:t>之功能需求、電氣介面、性能規格與驗證方法</a:t>
            </a:r>
            <a:endParaRPr lang="zh-TW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0578086"/>
      </p:ext>
    </p:extLst>
  </p:cSld>
  <p:clrMapOvr>
    <a:masterClrMapping/>
  </p:clrMapOvr>
</p:sld>
</file>

<file path=ppt/theme/theme1.xml><?xml version="1.0" encoding="utf-8"?>
<a:theme xmlns:a="http://schemas.openxmlformats.org/drawingml/2006/main" name="1_簡報內頁">
  <a:themeElements>
    <a:clrScheme name="簡報內頁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簡報內頁">
      <a:majorFont>
        <a:latin typeface="Arial"/>
        <a:ea typeface="微軟正黑體"/>
        <a:cs typeface=""/>
      </a:majorFont>
      <a:minorFont>
        <a:latin typeface="Arial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9525" cap="flat" cmpd="sng" algn="ctr">
          <a:solidFill>
            <a:srgbClr val="4787BA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rtlCol="0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sz="1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spDef>
    <a:lnDef>
      <a:spPr bwMode="auto">
        <a:noFill/>
        <a:ln w="28575" cap="flat" cmpd="sng" algn="ctr">
          <a:solidFill>
            <a:srgbClr val="4F6FA4"/>
          </a:solidFill>
          <a:prstDash val="solid"/>
          <a:round/>
          <a:headEnd type="none" w="med" len="med"/>
          <a:tailEnd type="triangle" w="lg" len="lg"/>
        </a:ln>
        <a:effectLst/>
      </a:spPr>
      <a:bodyPr/>
      <a:lstStyle/>
    </a:lnDef>
  </a:objectDefaults>
  <a:extraClrSchemeLst>
    <a:extraClrScheme>
      <a:clrScheme name="簡報內頁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內頁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內頁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446</TotalTime>
  <Words>197</Words>
  <Application>Microsoft Office PowerPoint</Application>
  <PresentationFormat>投影片</PresentationFormat>
  <Paragraphs>16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7" baseType="lpstr">
      <vt:lpstr>Arial</vt:lpstr>
      <vt:lpstr>Calibri</vt:lpstr>
      <vt:lpstr>Tahoma</vt:lpstr>
      <vt:lpstr>Tw Cen MT</vt:lpstr>
      <vt:lpstr>Wingdings</vt:lpstr>
      <vt:lpstr>1_簡報內頁</vt:lpstr>
      <vt:lpstr>規格說明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chloe</dc:creator>
  <cp:lastModifiedBy>李美郁</cp:lastModifiedBy>
  <cp:revision>101</cp:revision>
  <cp:lastPrinted>2015-12-29T01:06:43Z</cp:lastPrinted>
  <dcterms:created xsi:type="dcterms:W3CDTF">2013-12-13T02:22:25Z</dcterms:created>
  <dcterms:modified xsi:type="dcterms:W3CDTF">2026-10-21T00:31:17Z</dcterms:modified>
</cp:coreProperties>
</file>