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7" r:id="rId1"/>
  </p:sldMasterIdLst>
  <p:notesMasterIdLst>
    <p:notesMasterId r:id="rId3"/>
  </p:notesMasterIdLst>
  <p:handoutMasterIdLst>
    <p:handoutMasterId r:id="rId4"/>
  </p:handoutMasterIdLst>
  <p:sldIdLst>
    <p:sldId id="1950" r:id="rId2"/>
  </p:sldIdLst>
  <p:sldSz cx="9144000" cy="6858000" type="overhead"/>
  <p:notesSz cx="6797675" cy="9928225"/>
  <p:defaultTextStyle>
    <a:defPPr>
      <a:defRPr lang="zh-TW"/>
    </a:defPPr>
    <a:lvl1pPr marL="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74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4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92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96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7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845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81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9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204">
          <p15:clr>
            <a:srgbClr val="A4A3A4"/>
          </p15:clr>
        </p15:guide>
        <p15:guide id="3" pos="4967">
          <p15:clr>
            <a:srgbClr val="A4A3A4"/>
          </p15:clr>
        </p15:guide>
        <p15:guide id="4" pos="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824B"/>
    <a:srgbClr val="2F3450"/>
    <a:srgbClr val="00CCFF"/>
    <a:srgbClr val="66FFFF"/>
    <a:srgbClr val="00FF00"/>
    <a:srgbClr val="8B8B00"/>
    <a:srgbClr val="740000"/>
    <a:srgbClr val="E3A08C"/>
    <a:srgbClr val="43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39" autoAdjust="0"/>
    <p:restoredTop sz="91686" autoAdjust="0"/>
  </p:normalViewPr>
  <p:slideViewPr>
    <p:cSldViewPr snapToGrid="0" showGuides="1">
      <p:cViewPr varScale="1">
        <p:scale>
          <a:sx n="101" d="100"/>
          <a:sy n="101" d="100"/>
        </p:scale>
        <p:origin x="1758" y="96"/>
      </p:cViewPr>
      <p:guideLst>
        <p:guide orient="horz" pos="845"/>
        <p:guide pos="204"/>
        <p:guide pos="4967"/>
        <p:guide pos="61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0B52-8B59-6C40-A999-E0C2CD23177A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1EDB1-560F-E146-A5B6-3E75F1C6F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4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8B55BC97-BF31-4865-ABFA-6CE3C6FA26B4}" type="datetimeFigureOut">
              <a:rPr lang="zh-TW" altLang="en-US" smtClean="0"/>
              <a:pPr/>
              <a:t>2026/10/16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5F5A4C87-B489-4062-BCF6-C9E137B29D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950684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青底_中英文_右下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9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504" y="2338419"/>
            <a:ext cx="7772400" cy="7651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516" y="3598863"/>
            <a:ext cx="7768003" cy="914400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19138" y="5037138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rgbClr val="FFFFFF"/>
                </a:solidFill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FFFFFF"/>
                </a:solidFill>
                <a:latin typeface="Tw Cen MT"/>
                <a:ea typeface="微軟正黑體" charset="0"/>
                <a:cs typeface="Tw Cen MT"/>
              </a:defRPr>
            </a:lvl1pPr>
          </a:lstStyle>
          <a:p>
            <a:pPr>
              <a:defRPr/>
            </a:pPr>
            <a:fld id="{3E12C808-4611-7F48-9DD0-3FC53302E1B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7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  <a:lvl2pPr>
              <a:defRPr>
                <a:latin typeface="Tw Cen MT"/>
                <a:cs typeface="Tw Cen MT"/>
              </a:defRPr>
            </a:lvl2pPr>
            <a:lvl3pPr>
              <a:defRPr>
                <a:latin typeface="Tw Cen MT"/>
                <a:cs typeface="Tw Cen MT"/>
              </a:defRPr>
            </a:lvl3pPr>
            <a:lvl4pPr>
              <a:defRPr>
                <a:latin typeface="Tw Cen MT"/>
                <a:cs typeface="Tw Cen MT"/>
              </a:defRPr>
            </a:lvl4pPr>
            <a:lvl5pPr>
              <a:defRPr>
                <a:latin typeface="Tw Cen MT"/>
                <a:cs typeface="Tw Cen MT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0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1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ahoma"/>
                <a:cs typeface="Tahoma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ahoma"/>
                <a:cs typeface="Tahom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ahoma"/>
                <a:cs typeface="Tahom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69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5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762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182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66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68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368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0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317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6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521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756" y="0"/>
            <a:ext cx="2151185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6" y="0"/>
            <a:ext cx="631287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6442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9123" y="0"/>
            <a:ext cx="6992815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439864"/>
            <a:ext cx="8364415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7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F0DB-357B-764F-92B8-FD90380C13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009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6118227" y="6619879"/>
            <a:ext cx="1800225" cy="238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800" b="0" kern="1200">
              <a:solidFill>
                <a:srgbClr val="000000"/>
              </a:solidFill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012008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8316059" y="6513637"/>
            <a:ext cx="260253" cy="287088"/>
          </a:xfrm>
          <a:prstGeom prst="rect">
            <a:avLst/>
          </a:prstGeom>
          <a:solidFill>
            <a:srgbClr val="FFCC00"/>
          </a:solidFill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1460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sz="1200" b="0">
              <a:solidFill>
                <a:srgbClr val="000000"/>
              </a:solidFill>
              <a:latin typeface="Tw Cen MT"/>
              <a:cs typeface="Tw Cen MT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151068" y="24"/>
            <a:ext cx="69929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3" y="873125"/>
            <a:ext cx="8364538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99"/>
            <a:ext cx="6096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000000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8056" name="Text Box 8"/>
          <p:cNvSpPr txBox="1">
            <a:spLocks noChangeArrowheads="1"/>
          </p:cNvSpPr>
          <p:nvPr/>
        </p:nvSpPr>
        <p:spPr bwMode="auto">
          <a:xfrm>
            <a:off x="5" y="6610350"/>
            <a:ext cx="3228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b="0" dirty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Copyright 2025 ITRI </a:t>
            </a:r>
            <a:r>
              <a:rPr lang="zh-TW" altLang="en-US" b="0" dirty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工業技術研究院</a:t>
            </a:r>
          </a:p>
        </p:txBody>
      </p:sp>
      <p:pic>
        <p:nvPicPr>
          <p:cNvPr id="1034" name="Picture 12" descr="itri_CEL_C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56"/>
            <a:ext cx="2156991" cy="4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3"/>
          <p:cNvSpPr>
            <a:spLocks noChangeArrowheads="1"/>
          </p:cNvSpPr>
          <p:nvPr userDrawn="1"/>
        </p:nvSpPr>
        <p:spPr bwMode="auto">
          <a:xfrm>
            <a:off x="8787848" y="6583387"/>
            <a:ext cx="3710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fontAlgn="ctr" hangingPunct="1"/>
            <a:fld id="{690D9FEB-B759-3040-B0C9-9827E567873E}" type="slidenum">
              <a:rPr lang="en-US" altLang="zh-TW" sz="1200" b="0">
                <a:solidFill>
                  <a:srgbClr val="FFFFFF"/>
                </a:solidFill>
                <a:latin typeface="Tw Cen MT"/>
                <a:cs typeface="Tw Cen MT"/>
              </a:rPr>
              <a:pPr algn="ctr" eaLnBrk="1" fontAlgn="ctr" hangingPunct="1"/>
              <a:t>‹#›</a:t>
            </a:fld>
            <a:endParaRPr lang="en-US" altLang="zh-TW" sz="1200" b="0">
              <a:solidFill>
                <a:srgbClr val="FFFFFF"/>
              </a:solidFill>
              <a:latin typeface="Tw Cen M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306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0" u="sng">
          <a:solidFill>
            <a:srgbClr val="4787BA"/>
          </a:solidFill>
          <a:latin typeface="Tw Cen MT"/>
          <a:ea typeface="標楷體" pitchFamily="65" charset="-120"/>
          <a:cs typeface="Tw Cen MT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n"/>
        <a:defRPr kumimoji="1" sz="3200" b="0">
          <a:solidFill>
            <a:schemeClr val="tx1">
              <a:lumMod val="65000"/>
              <a:lumOff val="35000"/>
            </a:schemeClr>
          </a:solidFill>
          <a:latin typeface="Tw Cen MT"/>
          <a:ea typeface="標楷體" pitchFamily="65" charset="-120"/>
          <a:cs typeface="Tw Cen M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0">
          <a:solidFill>
            <a:srgbClr val="436196"/>
          </a:solidFill>
          <a:latin typeface="Tw Cen MT"/>
          <a:ea typeface="標楷體" pitchFamily="65" charset="-120"/>
          <a:cs typeface="Tw Cen M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ü"/>
        <a:defRPr kumimoji="1" sz="2400" b="0">
          <a:solidFill>
            <a:srgbClr val="008000"/>
          </a:solidFill>
          <a:latin typeface="Tw Cen MT"/>
          <a:ea typeface="標楷體" pitchFamily="65" charset="-120"/>
          <a:cs typeface="Tw Cen M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0">
          <a:solidFill>
            <a:srgbClr val="FF6600"/>
          </a:solidFill>
          <a:latin typeface="Tw Cen MT"/>
          <a:ea typeface="標楷體" pitchFamily="65" charset="-120"/>
          <a:cs typeface="Tw Cen M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b="0">
          <a:solidFill>
            <a:srgbClr val="660066"/>
          </a:solidFill>
          <a:latin typeface="Tw Cen MT"/>
          <a:ea typeface="標楷體" pitchFamily="65" charset="-120"/>
          <a:cs typeface="Tw Cen M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4">
            <a:extLst>
              <a:ext uri="{FF2B5EF4-FFF2-40B4-BE49-F238E27FC236}">
                <a16:creationId xmlns:a16="http://schemas.microsoft.com/office/drawing/2014/main" id="{A883F4B0-FAFF-4946-8C5D-FA1170AF8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223" y="807457"/>
            <a:ext cx="8400951" cy="5880401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出帳計畫</a:t>
            </a:r>
            <a:r>
              <a:rPr lang="en-US" altLang="zh-TW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:</a:t>
            </a:r>
          </a:p>
          <a:p>
            <a:pPr lvl="1"/>
            <a:r>
              <a:rPr lang="zh-TW" altLang="en-US" sz="1600" b="1" dirty="0">
                <a:solidFill>
                  <a:schemeClr val="tx1"/>
                </a:solidFill>
                <a:latin typeface="+mn-ea"/>
                <a:ea typeface="+mn-ea"/>
              </a:rPr>
              <a:t>出帳計畫：</a:t>
            </a:r>
            <a:r>
              <a:rPr lang="en-US" altLang="zh-TW" sz="1600" b="1" dirty="0">
                <a:solidFill>
                  <a:schemeClr val="tx1"/>
                </a:solidFill>
                <a:latin typeface="+mn-ea"/>
                <a:ea typeface="+mn-ea"/>
              </a:rPr>
              <a:t>R301ARD110</a:t>
            </a:r>
            <a:endParaRPr lang="en-US" altLang="zh-TW" sz="15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>
              <a:buAutoNum type="arabicPeriod"/>
            </a:pP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目的</a:t>
            </a:r>
            <a:r>
              <a:rPr lang="en-US" altLang="zh-TW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:</a:t>
            </a:r>
          </a:p>
          <a:p>
            <a:pPr lvl="1"/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感測元件之電容測試使用，需可驅動元件，並讀取感測訊號。</a:t>
            </a:r>
            <a:endParaRPr lang="en-US" altLang="zh-TW" sz="15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457200" lvl="1" indent="0"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 </a:t>
            </a:r>
          </a:p>
          <a:p>
            <a:pPr>
              <a:buFont typeface="+mj-lt"/>
              <a:buAutoNum type="arabicPeriod"/>
            </a:pP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預計達成效果或產生之效益</a:t>
            </a:r>
            <a:endParaRPr lang="en-US" altLang="zh-TW" sz="15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lvl="1"/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透過此探針卡，可供給特定電訊號至元件驅動端並讀取感測端訊號，以回推感測元件機械性能。</a:t>
            </a:r>
            <a:endParaRPr lang="en-US" altLang="zh-TW" sz="15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lvl="1"/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因所有</a:t>
            </a:r>
            <a:r>
              <a:rPr lang="en-US" altLang="zh-TW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PAD</a:t>
            </a: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皆能同時量測，可大幅提升量測速度，同時降低</a:t>
            </a:r>
            <a:r>
              <a:rPr lang="en-US" altLang="zh-TW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PAD</a:t>
            </a: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損毀率，提升產品良率。</a:t>
            </a:r>
            <a:endParaRPr lang="en-US" altLang="zh-TW" sz="15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lvl="1"/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延長探針壽命，降低測試成本</a:t>
            </a:r>
          </a:p>
          <a:p>
            <a:pPr lvl="1"/>
            <a:endParaRPr lang="en-US" altLang="zh-TW" sz="18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>
              <a:buFont typeface="+mj-lt"/>
              <a:buAutoNum type="arabicPeriod"/>
            </a:pPr>
            <a:r>
              <a:rPr lang="zh-TW" altLang="en-US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採購規格</a:t>
            </a:r>
            <a:r>
              <a:rPr lang="en-US" altLang="zh-TW" sz="15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:</a:t>
            </a: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須可搭配參數讀取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UI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控制移動平台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XY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位置與間距。</a:t>
            </a: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須要執行電容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-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電壓曲線量測，包含控制各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PAD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可分別控制接地或接到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LCR-meter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，並支援探針正負極置換與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PXIe-6356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控制多工器功能。</a:t>
            </a: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須根據信號路徑與測試精度要求，評估與採購合適元件，依特定需求進行個別加工和上件，兼顧切換速度與信號完整性。</a:t>
            </a: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確認輸入和輸出訊號衰減需大於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-3dB@20GHz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，反射小於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-30dB@f&lt;40GHz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，並協助設計阻抗匹配電路。</a:t>
            </a: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須至本中心討論細節，共同設計可測試性的電路架構，完成高可靠度走線圖。</a:t>
            </a: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交貨後，需至本中心協助驗證電路並整合至探針平台，提供最少五次調適服務。</a:t>
            </a:r>
          </a:p>
          <a:p>
            <a:pPr marL="628650" lvl="1" indent="-228600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提供電路板量產報告並分析訊號完整性。</a:t>
            </a:r>
          </a:p>
          <a:p>
            <a:pPr marL="400050" lvl="1" indent="0">
              <a:buNone/>
            </a:pPr>
            <a:endParaRPr lang="zh-TW" altLang="en-US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628650" lvl="1" indent="-228600">
              <a:buFont typeface="+mj-lt"/>
              <a:buAutoNum type="arabicParenR"/>
            </a:pPr>
            <a:endParaRPr lang="zh-TW" altLang="en-US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628650" lvl="1" indent="-228600">
              <a:buFont typeface="+mj-lt"/>
              <a:buAutoNum type="arabicParenR"/>
            </a:pPr>
            <a:endParaRPr lang="zh-TW" altLang="en-US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1200150" lvl="2" indent="-342900">
              <a:buFont typeface="Wingdings" panose="05000000000000000000" pitchFamily="2" charset="2"/>
              <a:buAutoNum type="circleNumWdWhitePlain"/>
            </a:pP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81057" y="0"/>
            <a:ext cx="8523221" cy="862620"/>
          </a:xfrm>
        </p:spPr>
        <p:txBody>
          <a:bodyPr anchor="t">
            <a:noAutofit/>
          </a:bodyPr>
          <a:lstStyle/>
          <a:p>
            <a:pPr>
              <a:lnSpc>
                <a:spcPct val="200000"/>
              </a:lnSpc>
            </a:pPr>
            <a:r>
              <a:rPr lang="zh-TW" altLang="en-US" sz="2400" u="none" dirty="0">
                <a:latin typeface="+mn-ea"/>
                <a:ea typeface="+mn-ea"/>
              </a:rPr>
              <a:t>採購簡報</a:t>
            </a:r>
            <a:r>
              <a:rPr lang="en-US" altLang="zh-TW" sz="2400" u="none" dirty="0">
                <a:latin typeface="+mn-ea"/>
                <a:ea typeface="+mn-ea"/>
              </a:rPr>
              <a:t>-</a:t>
            </a:r>
            <a:r>
              <a:rPr lang="zh-TW" altLang="en-US" sz="2400" u="none" dirty="0">
                <a:latin typeface="+mn-ea"/>
                <a:ea typeface="+mn-ea"/>
              </a:rPr>
              <a:t>感測晶片</a:t>
            </a:r>
            <a:r>
              <a:rPr lang="en-US" altLang="zh-TW" sz="2400" u="none" dirty="0">
                <a:latin typeface="+mn-ea"/>
                <a:ea typeface="+mn-ea"/>
              </a:rPr>
              <a:t>CV</a:t>
            </a:r>
            <a:r>
              <a:rPr lang="zh-TW" altLang="en-US" sz="2400" u="none" dirty="0">
                <a:latin typeface="+mn-ea"/>
                <a:ea typeface="+mn-ea"/>
              </a:rPr>
              <a:t>探針卡委託製作</a:t>
            </a:r>
            <a:endParaRPr lang="zh-TW" altLang="en-US" sz="2400" dirty="0">
              <a:solidFill>
                <a:schemeClr val="accent6">
                  <a:lumMod val="75000"/>
                </a:schemeClr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649712"/>
      </p:ext>
    </p:extLst>
  </p:cSld>
  <p:clrMapOvr>
    <a:masterClrMapping/>
  </p:clrMapOvr>
</p:sld>
</file>

<file path=ppt/theme/theme1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rgbClr val="4787BA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noFill/>
        <a:ln w="28575" cap="flat" cmpd="sng" algn="ctr">
          <a:solidFill>
            <a:srgbClr val="4F6FA4"/>
          </a:solidFill>
          <a:prstDash val="solid"/>
          <a:round/>
          <a:headEnd type="none" w="med" len="med"/>
          <a:tailEnd type="triangle" w="lg" len="lg"/>
        </a:ln>
        <a:effectLst/>
      </a:spPr>
      <a:bodyPr/>
      <a:lstStyle/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56316</TotalTime>
  <Words>285</Words>
  <Application>Microsoft Office PowerPoint</Application>
  <PresentationFormat>投影片</PresentationFormat>
  <Paragraphs>21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Calibri</vt:lpstr>
      <vt:lpstr>Tahoma</vt:lpstr>
      <vt:lpstr>Tw Cen MT</vt:lpstr>
      <vt:lpstr>Wingdings</vt:lpstr>
      <vt:lpstr>1_簡報內頁</vt:lpstr>
      <vt:lpstr>採購簡報-感測晶片CV探針卡委託製作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chloe</dc:creator>
  <cp:lastModifiedBy>李修誠</cp:lastModifiedBy>
  <cp:revision>1650</cp:revision>
  <cp:lastPrinted>2015-12-29T01:06:43Z</cp:lastPrinted>
  <dcterms:created xsi:type="dcterms:W3CDTF">2013-12-13T02:22:25Z</dcterms:created>
  <dcterms:modified xsi:type="dcterms:W3CDTF">2026-10-16T02:12:34Z</dcterms:modified>
</cp:coreProperties>
</file>